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74" r:id="rId3"/>
    <p:sldId id="258" r:id="rId4"/>
    <p:sldId id="259" r:id="rId5"/>
    <p:sldId id="262" r:id="rId6"/>
    <p:sldId id="263" r:id="rId7"/>
    <p:sldId id="264" r:id="rId8"/>
    <p:sldId id="260" r:id="rId9"/>
    <p:sldId id="275" r:id="rId10"/>
    <p:sldId id="276" r:id="rId11"/>
    <p:sldId id="268" r:id="rId12"/>
    <p:sldId id="277" r:id="rId13"/>
    <p:sldId id="278" r:id="rId14"/>
    <p:sldId id="295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7" r:id="rId3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27" autoAdjust="0"/>
    <p:restoredTop sz="94660"/>
  </p:normalViewPr>
  <p:slideViewPr>
    <p:cSldViewPr>
      <p:cViewPr varScale="1">
        <p:scale>
          <a:sx n="70" d="100"/>
          <a:sy n="70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Upper Class</c:v>
                </c:pt>
                <c:pt idx="1">
                  <c:v>Middle Class</c:v>
                </c:pt>
                <c:pt idx="2">
                  <c:v>Working Class</c:v>
                </c:pt>
                <c:pt idx="3">
                  <c:v>Lower Class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0.05</c:v>
                </c:pt>
                <c:pt idx="1">
                  <c:v>0.45</c:v>
                </c:pt>
                <c:pt idx="2">
                  <c:v>0.3</c:v>
                </c:pt>
                <c:pt idx="3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74659127414489"/>
          <c:y val="0.34507196849922656"/>
          <c:w val="0.25103076971384819"/>
          <c:h val="0.3301214394981754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951F1-BE62-4319-BBF6-DCC9259BEA3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FFAED-AF74-43EA-AF2E-90BA72FFA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05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50C4-AED3-4BF3-968D-648A8092D747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7391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C64B-6057-4B74-99D1-1219B4837FA8}" type="datetimeFigureOut">
              <a:rPr lang="pt-PT" smtClean="0"/>
              <a:t>23/11/2015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863B-7C23-447D-A70C-7C6BF73EFF2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645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C64B-6057-4B74-99D1-1219B4837FA8}" type="datetimeFigureOut">
              <a:rPr lang="pt-PT" smtClean="0"/>
              <a:t>23/11/2015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863B-7C23-447D-A70C-7C6BF73EFF2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638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C64B-6057-4B74-99D1-1219B4837FA8}" type="datetimeFigureOut">
              <a:rPr lang="pt-PT" smtClean="0"/>
              <a:t>23/11/2015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863B-7C23-447D-A70C-7C6BF73EFF2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3207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C64B-6057-4B74-99D1-1219B4837FA8}" type="datetimeFigureOut">
              <a:rPr lang="pt-PT" smtClean="0"/>
              <a:t>23/11/2015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863B-7C23-447D-A70C-7C6BF73EFF2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005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C64B-6057-4B74-99D1-1219B4837FA8}" type="datetimeFigureOut">
              <a:rPr lang="pt-PT" smtClean="0"/>
              <a:t>23/11/2015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863B-7C23-447D-A70C-7C6BF73EFF2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850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C64B-6057-4B74-99D1-1219B4837FA8}" type="datetimeFigureOut">
              <a:rPr lang="pt-PT" smtClean="0"/>
              <a:t>23/11/2015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863B-7C23-447D-A70C-7C6BF73EFF2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831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C64B-6057-4B74-99D1-1219B4837FA8}" type="datetimeFigureOut">
              <a:rPr lang="pt-PT" smtClean="0"/>
              <a:t>23/11/2015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863B-7C23-447D-A70C-7C6BF73EFF2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0787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C64B-6057-4B74-99D1-1219B4837FA8}" type="datetimeFigureOut">
              <a:rPr lang="pt-PT" smtClean="0"/>
              <a:t>23/11/2015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863B-7C23-447D-A70C-7C6BF73EFF2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2092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C64B-6057-4B74-99D1-1219B4837FA8}" type="datetimeFigureOut">
              <a:rPr lang="pt-PT" smtClean="0"/>
              <a:t>23/11/2015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863B-7C23-447D-A70C-7C6BF73EFF2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222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C64B-6057-4B74-99D1-1219B4837FA8}" type="datetimeFigureOut">
              <a:rPr lang="pt-PT" smtClean="0"/>
              <a:t>23/11/2015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863B-7C23-447D-A70C-7C6BF73EFF2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435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C64B-6057-4B74-99D1-1219B4837FA8}" type="datetimeFigureOut">
              <a:rPr lang="pt-PT" smtClean="0"/>
              <a:t>23/11/2015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863B-7C23-447D-A70C-7C6BF73EFF2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928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5C64B-6057-4B74-99D1-1219B4837FA8}" type="datetimeFigureOut">
              <a:rPr lang="pt-PT" smtClean="0"/>
              <a:t>23/11/2015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9863B-7C23-447D-A70C-7C6BF73EFF2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627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Inequality</a:t>
            </a:r>
            <a:r>
              <a:rPr lang="pt-PT" b="1" dirty="0" smtClean="0"/>
              <a:t>, </a:t>
            </a:r>
            <a:r>
              <a:rPr lang="en-US" b="1" dirty="0" smtClean="0"/>
              <a:t>mobility</a:t>
            </a:r>
            <a:r>
              <a:rPr lang="pt-PT" b="1" dirty="0" smtClean="0"/>
              <a:t> </a:t>
            </a:r>
            <a:r>
              <a:rPr lang="en-US" b="1" dirty="0" smtClean="0"/>
              <a:t>and</a:t>
            </a:r>
            <a:r>
              <a:rPr lang="pt-PT" b="1" dirty="0" smtClean="0"/>
              <a:t> classes</a:t>
            </a:r>
            <a:endParaRPr lang="pt-PT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PT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64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PT" dirty="0" smtClean="0">
                <a:solidFill>
                  <a:schemeClr val="tx2"/>
                </a:solidFill>
              </a:rPr>
              <a:t>4. </a:t>
            </a:r>
            <a:r>
              <a:rPr lang="pt-PT" dirty="0" err="1" smtClean="0">
                <a:solidFill>
                  <a:schemeClr val="tx2"/>
                </a:solidFill>
              </a:rPr>
              <a:t>Definition</a:t>
            </a:r>
            <a:r>
              <a:rPr lang="pt-PT" dirty="0" smtClean="0">
                <a:solidFill>
                  <a:schemeClr val="tx2"/>
                </a:solidFill>
              </a:rPr>
              <a:t> </a:t>
            </a:r>
            <a:r>
              <a:rPr lang="pt-PT" dirty="0" err="1" smtClean="0">
                <a:solidFill>
                  <a:schemeClr val="tx2"/>
                </a:solidFill>
              </a:rPr>
              <a:t>of</a:t>
            </a:r>
            <a:r>
              <a:rPr lang="pt-PT" dirty="0" smtClean="0">
                <a:solidFill>
                  <a:schemeClr val="tx2"/>
                </a:solidFill>
              </a:rPr>
              <a:t> </a:t>
            </a:r>
            <a:r>
              <a:rPr lang="pt-PT" dirty="0" err="1" smtClean="0">
                <a:solidFill>
                  <a:schemeClr val="tx2"/>
                </a:solidFill>
              </a:rPr>
              <a:t>castes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social </a:t>
            </a:r>
            <a:r>
              <a:rPr lang="en-US" dirty="0"/>
              <a:t>stratification </a:t>
            </a:r>
            <a:r>
              <a:rPr lang="en-US" dirty="0" smtClean="0"/>
              <a:t>based on ascription or birth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err="1" smtClean="0"/>
              <a:t>Differences</a:t>
            </a:r>
            <a:r>
              <a:rPr lang="pt-PT" dirty="0" smtClean="0"/>
              <a:t> to classes:</a:t>
            </a:r>
          </a:p>
          <a:p>
            <a:r>
              <a:rPr lang="en-US" dirty="0" smtClean="0"/>
              <a:t>Closed </a:t>
            </a:r>
            <a:r>
              <a:rPr lang="en-US" dirty="0"/>
              <a:t>class </a:t>
            </a:r>
            <a:r>
              <a:rPr lang="en-US" dirty="0" smtClean="0"/>
              <a:t>system with life time status</a:t>
            </a:r>
          </a:p>
          <a:p>
            <a:r>
              <a:rPr lang="en-US" dirty="0" smtClean="0"/>
              <a:t>No </a:t>
            </a:r>
            <a:r>
              <a:rPr lang="en-US" dirty="0"/>
              <a:t>possibility of social mobility </a:t>
            </a:r>
            <a:endParaRPr lang="en-US" dirty="0" smtClean="0"/>
          </a:p>
          <a:p>
            <a:r>
              <a:rPr lang="pt-PT" dirty="0" smtClean="0"/>
              <a:t>No </a:t>
            </a:r>
            <a:r>
              <a:rPr lang="en-US" dirty="0" smtClean="0"/>
              <a:t>inter-caste </a:t>
            </a:r>
            <a:r>
              <a:rPr lang="en-US" dirty="0"/>
              <a:t>marriage </a:t>
            </a:r>
            <a:endParaRPr lang="en-US" dirty="0" smtClean="0"/>
          </a:p>
          <a:p>
            <a:r>
              <a:rPr lang="pt-PT" dirty="0" err="1" smtClean="0"/>
              <a:t>Based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cultural </a:t>
            </a:r>
            <a:r>
              <a:rPr lang="pt-PT" dirty="0" err="1" smtClean="0"/>
              <a:t>beliefs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religion</a:t>
            </a:r>
            <a:endParaRPr lang="pt-PT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8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PT" dirty="0" smtClean="0">
                <a:solidFill>
                  <a:schemeClr val="tx2"/>
                </a:solidFill>
              </a:rPr>
              <a:t>5. </a:t>
            </a:r>
            <a:r>
              <a:rPr lang="pt-PT" dirty="0" err="1" smtClean="0">
                <a:solidFill>
                  <a:schemeClr val="tx2"/>
                </a:solidFill>
              </a:rPr>
              <a:t>Castes</a:t>
            </a:r>
            <a:r>
              <a:rPr lang="pt-PT" dirty="0" smtClean="0">
                <a:solidFill>
                  <a:schemeClr val="tx2"/>
                </a:solidFill>
              </a:rPr>
              <a:t> in </a:t>
            </a:r>
            <a:r>
              <a:rPr lang="pt-PT" dirty="0" err="1" smtClean="0">
                <a:solidFill>
                  <a:schemeClr val="tx2"/>
                </a:solidFill>
              </a:rPr>
              <a:t>the</a:t>
            </a:r>
            <a:r>
              <a:rPr lang="pt-PT" dirty="0" smtClean="0">
                <a:solidFill>
                  <a:schemeClr val="tx2"/>
                </a:solidFill>
              </a:rPr>
              <a:t> </a:t>
            </a:r>
            <a:r>
              <a:rPr lang="pt-PT" dirty="0" err="1" smtClean="0">
                <a:solidFill>
                  <a:schemeClr val="tx2"/>
                </a:solidFill>
              </a:rPr>
              <a:t>past</a:t>
            </a:r>
            <a:r>
              <a:rPr lang="pt-PT" dirty="0" smtClean="0">
                <a:solidFill>
                  <a:schemeClr val="tx2"/>
                </a:solidFill>
              </a:rPr>
              <a:t> </a:t>
            </a:r>
            <a:r>
              <a:rPr lang="pt-PT" dirty="0" err="1" smtClean="0">
                <a:solidFill>
                  <a:schemeClr val="tx2"/>
                </a:solidFill>
              </a:rPr>
              <a:t>and</a:t>
            </a:r>
            <a:r>
              <a:rPr lang="pt-PT" dirty="0" smtClean="0">
                <a:solidFill>
                  <a:schemeClr val="tx2"/>
                </a:solidFill>
              </a:rPr>
              <a:t> </a:t>
            </a:r>
            <a:r>
              <a:rPr lang="pt-PT" dirty="0" err="1" smtClean="0">
                <a:solidFill>
                  <a:schemeClr val="tx2"/>
                </a:solidFill>
              </a:rPr>
              <a:t>today</a:t>
            </a:r>
            <a:endParaRPr lang="pt-PT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dirty="0" smtClean="0"/>
              <a:t>UK: </a:t>
            </a:r>
          </a:p>
          <a:p>
            <a:r>
              <a:rPr lang="pt-PT" dirty="0" err="1" smtClean="0"/>
              <a:t>Past</a:t>
            </a:r>
            <a:r>
              <a:rPr lang="pt-PT" dirty="0" smtClean="0"/>
              <a:t>: </a:t>
            </a:r>
            <a:r>
              <a:rPr lang="pt-PT" dirty="0" err="1" smtClean="0"/>
              <a:t>caste</a:t>
            </a:r>
            <a:r>
              <a:rPr lang="pt-PT" dirty="0" smtClean="0"/>
              <a:t> </a:t>
            </a:r>
            <a:r>
              <a:rPr lang="pt-PT" dirty="0" err="1" smtClean="0"/>
              <a:t>like</a:t>
            </a:r>
            <a:r>
              <a:rPr lang="pt-PT" dirty="0" smtClean="0"/>
              <a:t> </a:t>
            </a:r>
            <a:r>
              <a:rPr lang="pt-PT" dirty="0" err="1" smtClean="0"/>
              <a:t>aristocracy</a:t>
            </a:r>
            <a:r>
              <a:rPr lang="pt-PT" dirty="0" smtClean="0"/>
              <a:t> </a:t>
            </a:r>
          </a:p>
          <a:p>
            <a:pPr marL="0" indent="0">
              <a:buNone/>
            </a:pPr>
            <a:r>
              <a:rPr lang="pt-PT" dirty="0" smtClean="0">
                <a:sym typeface="Wingdings" panose="05000000000000000000" pitchFamily="2" charset="2"/>
              </a:rPr>
              <a:t></a:t>
            </a:r>
            <a:r>
              <a:rPr lang="pt-PT" dirty="0" err="1">
                <a:sym typeface="Wingdings" panose="05000000000000000000" pitchFamily="2" charset="2"/>
              </a:rPr>
              <a:t>L</a:t>
            </a:r>
            <a:r>
              <a:rPr lang="pt-PT" dirty="0" err="1" smtClean="0"/>
              <a:t>eading</a:t>
            </a:r>
            <a:r>
              <a:rPr lang="pt-PT" dirty="0" smtClean="0"/>
              <a:t> </a:t>
            </a:r>
            <a:r>
              <a:rPr lang="pt-PT" dirty="0" err="1" smtClean="0"/>
              <a:t>clergy</a:t>
            </a:r>
            <a:r>
              <a:rPr lang="pt-PT" dirty="0" smtClean="0"/>
              <a:t>, </a:t>
            </a:r>
            <a:r>
              <a:rPr lang="pt-PT" dirty="0" err="1" smtClean="0"/>
              <a:t>nobility</a:t>
            </a:r>
            <a:r>
              <a:rPr lang="pt-PT" dirty="0" smtClean="0"/>
              <a:t>, </a:t>
            </a:r>
            <a:r>
              <a:rPr lang="pt-PT" dirty="0" err="1" smtClean="0"/>
              <a:t>commoners</a:t>
            </a:r>
            <a:endParaRPr lang="pt-PT" dirty="0" smtClean="0"/>
          </a:p>
          <a:p>
            <a:pPr marL="0" indent="0">
              <a:buNone/>
            </a:pPr>
            <a:endParaRPr lang="pt-PT" dirty="0" smtClean="0"/>
          </a:p>
          <a:p>
            <a:r>
              <a:rPr lang="pt-PT" dirty="0" err="1" smtClean="0"/>
              <a:t>Today</a:t>
            </a:r>
            <a:r>
              <a:rPr lang="pt-PT" dirty="0"/>
              <a:t>: </a:t>
            </a:r>
            <a:r>
              <a:rPr lang="pt-PT" dirty="0" err="1"/>
              <a:t>Class</a:t>
            </a:r>
            <a:r>
              <a:rPr lang="pt-PT" dirty="0"/>
              <a:t> </a:t>
            </a:r>
            <a:r>
              <a:rPr lang="pt-PT" dirty="0" err="1"/>
              <a:t>system</a:t>
            </a:r>
            <a:r>
              <a:rPr lang="pt-PT" dirty="0"/>
              <a:t> mixes </a:t>
            </a:r>
            <a:r>
              <a:rPr lang="pt-PT" dirty="0" err="1"/>
              <a:t>caste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meritocracy</a:t>
            </a:r>
            <a:endParaRPr lang="pt-PT" dirty="0"/>
          </a:p>
          <a:p>
            <a:pPr marL="446088" indent="-446088">
              <a:buNone/>
            </a:pP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More </a:t>
            </a:r>
            <a:r>
              <a:rPr lang="en-US" dirty="0"/>
              <a:t>emphasis on </a:t>
            </a:r>
            <a:r>
              <a:rPr lang="en-US" dirty="0" err="1" smtClean="0"/>
              <a:t>labour</a:t>
            </a:r>
            <a:r>
              <a:rPr lang="en-US" dirty="0" smtClean="0"/>
              <a:t>, money and education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39570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PT" dirty="0" smtClean="0">
                <a:solidFill>
                  <a:schemeClr val="tx2"/>
                </a:solidFill>
              </a:rPr>
              <a:t>5. </a:t>
            </a:r>
            <a:r>
              <a:rPr lang="pt-PT" dirty="0" err="1" smtClean="0">
                <a:solidFill>
                  <a:schemeClr val="tx2"/>
                </a:solidFill>
              </a:rPr>
              <a:t>Castes</a:t>
            </a:r>
            <a:r>
              <a:rPr lang="pt-PT" dirty="0" smtClean="0">
                <a:solidFill>
                  <a:schemeClr val="tx2"/>
                </a:solidFill>
              </a:rPr>
              <a:t> in </a:t>
            </a:r>
            <a:r>
              <a:rPr lang="pt-PT" dirty="0" err="1" smtClean="0">
                <a:solidFill>
                  <a:schemeClr val="tx2"/>
                </a:solidFill>
              </a:rPr>
              <a:t>the</a:t>
            </a:r>
            <a:r>
              <a:rPr lang="pt-PT" dirty="0" smtClean="0">
                <a:solidFill>
                  <a:schemeClr val="tx2"/>
                </a:solidFill>
              </a:rPr>
              <a:t> </a:t>
            </a:r>
            <a:r>
              <a:rPr lang="pt-PT" dirty="0" err="1" smtClean="0">
                <a:solidFill>
                  <a:schemeClr val="tx2"/>
                </a:solidFill>
              </a:rPr>
              <a:t>past</a:t>
            </a:r>
            <a:r>
              <a:rPr lang="pt-PT" dirty="0" smtClean="0">
                <a:solidFill>
                  <a:schemeClr val="tx2"/>
                </a:solidFill>
              </a:rPr>
              <a:t> </a:t>
            </a:r>
            <a:r>
              <a:rPr lang="pt-PT" dirty="0" err="1" smtClean="0">
                <a:solidFill>
                  <a:schemeClr val="tx2"/>
                </a:solidFill>
              </a:rPr>
              <a:t>and</a:t>
            </a:r>
            <a:r>
              <a:rPr lang="pt-PT" dirty="0" smtClean="0">
                <a:solidFill>
                  <a:schemeClr val="tx2"/>
                </a:solidFill>
              </a:rPr>
              <a:t> </a:t>
            </a:r>
            <a:r>
              <a:rPr lang="pt-PT" dirty="0" err="1" smtClean="0">
                <a:solidFill>
                  <a:schemeClr val="tx2"/>
                </a:solidFill>
              </a:rPr>
              <a:t>today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PT" dirty="0" err="1" smtClean="0"/>
              <a:t>Japan</a:t>
            </a:r>
            <a:endParaRPr lang="pt-PT" dirty="0" smtClean="0"/>
          </a:p>
          <a:p>
            <a:r>
              <a:rPr lang="pt-PT" dirty="0" err="1" smtClean="0"/>
              <a:t>Past</a:t>
            </a:r>
            <a:r>
              <a:rPr lang="pt-PT" dirty="0" smtClean="0"/>
              <a:t>: </a:t>
            </a:r>
            <a:r>
              <a:rPr lang="pt-PT" dirty="0" err="1" smtClean="0"/>
              <a:t>rigid</a:t>
            </a:r>
            <a:r>
              <a:rPr lang="pt-PT" dirty="0" smtClean="0"/>
              <a:t> </a:t>
            </a:r>
            <a:r>
              <a:rPr lang="pt-PT" dirty="0" err="1"/>
              <a:t>caste</a:t>
            </a:r>
            <a:r>
              <a:rPr lang="pt-PT" dirty="0"/>
              <a:t> </a:t>
            </a:r>
            <a:r>
              <a:rPr lang="pt-PT" dirty="0" err="1" smtClean="0"/>
              <a:t>system</a:t>
            </a:r>
            <a:endParaRPr lang="pt-PT" dirty="0" smtClean="0"/>
          </a:p>
          <a:p>
            <a:pPr>
              <a:buFont typeface="Wingdings"/>
              <a:buChar char="à"/>
            </a:pPr>
            <a:r>
              <a:rPr lang="pt-PT" dirty="0" smtClean="0"/>
              <a:t>Imperial </a:t>
            </a:r>
            <a:r>
              <a:rPr lang="pt-PT" dirty="0" err="1"/>
              <a:t>family</a:t>
            </a:r>
            <a:r>
              <a:rPr lang="pt-PT" dirty="0"/>
              <a:t> </a:t>
            </a:r>
            <a:r>
              <a:rPr lang="pt-PT" dirty="0" err="1"/>
              <a:t>ruled</a:t>
            </a:r>
            <a:r>
              <a:rPr lang="pt-PT" dirty="0"/>
              <a:t> </a:t>
            </a:r>
            <a:r>
              <a:rPr lang="pt-PT" dirty="0" err="1"/>
              <a:t>over</a:t>
            </a:r>
            <a:r>
              <a:rPr lang="pt-PT" dirty="0"/>
              <a:t> </a:t>
            </a:r>
            <a:r>
              <a:rPr lang="pt-PT" dirty="0" err="1"/>
              <a:t>nobles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 smtClean="0"/>
              <a:t>commoners</a:t>
            </a:r>
            <a:endParaRPr lang="pt-PT" dirty="0" smtClean="0"/>
          </a:p>
          <a:p>
            <a:pPr>
              <a:buFont typeface="Wingdings"/>
              <a:buChar char="à"/>
            </a:pPr>
            <a:endParaRPr lang="pt-PT" dirty="0"/>
          </a:p>
          <a:p>
            <a:r>
              <a:rPr lang="pt-PT" dirty="0" err="1" smtClean="0"/>
              <a:t>Today</a:t>
            </a:r>
            <a:r>
              <a:rPr lang="pt-PT" dirty="0" smtClean="0"/>
              <a:t>: </a:t>
            </a:r>
            <a:r>
              <a:rPr lang="pt-PT" dirty="0" err="1" smtClean="0"/>
              <a:t>operating</a:t>
            </a:r>
            <a:r>
              <a:rPr lang="pt-PT" dirty="0" smtClean="0"/>
              <a:t> </a:t>
            </a:r>
            <a:r>
              <a:rPr lang="pt-PT" dirty="0" err="1"/>
              <a:t>monarchy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 smtClean="0"/>
              <a:t>modern</a:t>
            </a:r>
            <a:r>
              <a:rPr lang="pt-PT" dirty="0" smtClean="0"/>
              <a:t> </a:t>
            </a:r>
            <a:r>
              <a:rPr lang="pt-PT" dirty="0" err="1" smtClean="0"/>
              <a:t>society</a:t>
            </a:r>
            <a:endParaRPr lang="pt-PT" dirty="0" smtClean="0"/>
          </a:p>
          <a:p>
            <a:pPr marL="361950" indent="-361950">
              <a:buNone/>
            </a:pPr>
            <a:r>
              <a:rPr lang="pt-PT" dirty="0" smtClean="0">
                <a:sym typeface="Wingdings" panose="05000000000000000000" pitchFamily="2" charset="2"/>
              </a:rPr>
              <a:t></a:t>
            </a:r>
            <a:r>
              <a:rPr lang="pt-PT" dirty="0" err="1" smtClean="0"/>
              <a:t>importance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family</a:t>
            </a:r>
            <a:r>
              <a:rPr lang="pt-PT" dirty="0" smtClean="0"/>
              <a:t> background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traditional</a:t>
            </a:r>
            <a:r>
              <a:rPr lang="pt-PT" dirty="0" smtClean="0"/>
              <a:t> </a:t>
            </a:r>
            <a:r>
              <a:rPr lang="pt-PT" dirty="0" err="1" smtClean="0"/>
              <a:t>gender</a:t>
            </a:r>
            <a:r>
              <a:rPr lang="pt-PT" dirty="0" smtClean="0"/>
              <a:t>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5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PT" dirty="0">
                <a:solidFill>
                  <a:schemeClr val="tx2"/>
                </a:solidFill>
              </a:rPr>
              <a:t>5. </a:t>
            </a:r>
            <a:r>
              <a:rPr lang="pt-PT" dirty="0" err="1">
                <a:solidFill>
                  <a:schemeClr val="tx2"/>
                </a:solidFill>
              </a:rPr>
              <a:t>Castes</a:t>
            </a:r>
            <a:r>
              <a:rPr lang="pt-PT" dirty="0">
                <a:solidFill>
                  <a:schemeClr val="tx2"/>
                </a:solidFill>
              </a:rPr>
              <a:t> in </a:t>
            </a:r>
            <a:r>
              <a:rPr lang="pt-PT" dirty="0" err="1">
                <a:solidFill>
                  <a:schemeClr val="tx2"/>
                </a:solidFill>
              </a:rPr>
              <a:t>the</a:t>
            </a:r>
            <a:r>
              <a:rPr lang="pt-PT" dirty="0">
                <a:solidFill>
                  <a:schemeClr val="tx2"/>
                </a:solidFill>
              </a:rPr>
              <a:t> </a:t>
            </a:r>
            <a:r>
              <a:rPr lang="pt-PT" dirty="0" err="1">
                <a:solidFill>
                  <a:schemeClr val="tx2"/>
                </a:solidFill>
              </a:rPr>
              <a:t>past</a:t>
            </a:r>
            <a:r>
              <a:rPr lang="pt-PT" dirty="0">
                <a:solidFill>
                  <a:schemeClr val="tx2"/>
                </a:solidFill>
              </a:rPr>
              <a:t> </a:t>
            </a:r>
            <a:r>
              <a:rPr lang="pt-PT" dirty="0" err="1">
                <a:solidFill>
                  <a:schemeClr val="tx2"/>
                </a:solidFill>
              </a:rPr>
              <a:t>and</a:t>
            </a:r>
            <a:r>
              <a:rPr lang="pt-PT" dirty="0">
                <a:solidFill>
                  <a:schemeClr val="tx2"/>
                </a:solidFill>
              </a:rPr>
              <a:t> </a:t>
            </a:r>
            <a:r>
              <a:rPr lang="pt-PT" dirty="0" err="1">
                <a:solidFill>
                  <a:schemeClr val="tx2"/>
                </a:solidFill>
              </a:rPr>
              <a:t>today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smtClean="0"/>
              <a:t>Hindu </a:t>
            </a:r>
            <a:r>
              <a:rPr lang="pt-PT" dirty="0" err="1" smtClean="0"/>
              <a:t>caste</a:t>
            </a:r>
            <a:r>
              <a:rPr lang="pt-PT" dirty="0" smtClean="0"/>
              <a:t> </a:t>
            </a:r>
            <a:r>
              <a:rPr lang="pt-PT" dirty="0" err="1" smtClean="0"/>
              <a:t>system</a:t>
            </a:r>
            <a:endParaRPr lang="pt-PT" dirty="0"/>
          </a:p>
          <a:p>
            <a:r>
              <a:rPr lang="en-US" dirty="0"/>
              <a:t>F</a:t>
            </a:r>
            <a:r>
              <a:rPr lang="en-US" dirty="0" smtClean="0"/>
              <a:t>ormally outlawed</a:t>
            </a:r>
          </a:p>
          <a:p>
            <a:r>
              <a:rPr lang="en-US" dirty="0"/>
              <a:t>R</a:t>
            </a:r>
            <a:r>
              <a:rPr lang="en-US" dirty="0" smtClean="0"/>
              <a:t>ural India: traditional </a:t>
            </a:r>
          </a:p>
          <a:p>
            <a:pPr marL="361950" indent="0">
              <a:buNone/>
            </a:pPr>
            <a:r>
              <a:rPr lang="en-US" dirty="0" smtClean="0"/>
              <a:t>caste system </a:t>
            </a:r>
          </a:p>
          <a:p>
            <a:r>
              <a:rPr lang="en-US" dirty="0" smtClean="0"/>
              <a:t>Cities</a:t>
            </a:r>
            <a:r>
              <a:rPr lang="pt-PT" dirty="0" smtClean="0"/>
              <a:t>: </a:t>
            </a:r>
            <a:r>
              <a:rPr lang="en-US" dirty="0"/>
              <a:t>class system </a:t>
            </a:r>
            <a:endParaRPr lang="pt-PT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571274"/>
            <a:ext cx="3934841" cy="372092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16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>
                <a:solidFill>
                  <a:schemeClr val="tx2"/>
                </a:solidFill>
              </a:rPr>
              <a:t>Mobility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PT" dirty="0" smtClean="0"/>
              <a:t>Horizontal </a:t>
            </a:r>
            <a:r>
              <a:rPr lang="pt-PT" dirty="0" err="1" smtClean="0"/>
              <a:t>mobility</a:t>
            </a:r>
            <a:endParaRPr lang="pt-PT" dirty="0" smtClean="0"/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Vertical </a:t>
            </a:r>
            <a:r>
              <a:rPr lang="pt-PT" dirty="0" err="1" smtClean="0"/>
              <a:t>mobility</a:t>
            </a: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	2.1 </a:t>
            </a:r>
            <a:r>
              <a:rPr lang="pl-PL" dirty="0" smtClean="0"/>
              <a:t>Intragenerational mobility</a:t>
            </a: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	2.2 </a:t>
            </a:r>
            <a:r>
              <a:rPr lang="pl-PL" dirty="0" smtClean="0"/>
              <a:t>Int</a:t>
            </a:r>
            <a:r>
              <a:rPr lang="pt-PT" dirty="0" err="1" smtClean="0"/>
              <a:t>er</a:t>
            </a:r>
            <a:r>
              <a:rPr lang="pl-PL" dirty="0" smtClean="0"/>
              <a:t>generational mobility</a:t>
            </a: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3. </a:t>
            </a:r>
            <a:r>
              <a:rPr lang="pt-PT" dirty="0" err="1" smtClean="0"/>
              <a:t>Intergenerational</a:t>
            </a:r>
            <a:r>
              <a:rPr lang="pt-PT" dirty="0" smtClean="0"/>
              <a:t> </a:t>
            </a:r>
            <a:r>
              <a:rPr lang="pt-PT" dirty="0" err="1"/>
              <a:t>mobility</a:t>
            </a:r>
            <a:r>
              <a:rPr lang="pt-PT" dirty="0"/>
              <a:t> </a:t>
            </a:r>
            <a:r>
              <a:rPr lang="pt-PT" dirty="0" smtClean="0"/>
              <a:t>data</a:t>
            </a:r>
          </a:p>
          <a:p>
            <a:pPr marL="0" indent="0">
              <a:buNone/>
            </a:pPr>
            <a:r>
              <a:rPr lang="pt-PT" dirty="0" smtClean="0"/>
              <a:t>	3.1 Open </a:t>
            </a:r>
            <a:r>
              <a:rPr lang="pt-PT" dirty="0" err="1" smtClean="0"/>
              <a:t>society</a:t>
            </a: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	3.2 Social </a:t>
            </a:r>
            <a:r>
              <a:rPr lang="pt-PT" dirty="0" err="1"/>
              <a:t>reproduction</a:t>
            </a:r>
            <a:r>
              <a:rPr lang="pt-PT" dirty="0"/>
              <a:t> </a:t>
            </a:r>
            <a:r>
              <a:rPr lang="pt-PT" dirty="0" err="1" smtClean="0"/>
              <a:t>theory</a:t>
            </a: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	3.3 </a:t>
            </a:r>
            <a:r>
              <a:rPr lang="pt-PT" dirty="0" err="1"/>
              <a:t>Chosen</a:t>
            </a:r>
            <a:r>
              <a:rPr lang="pt-PT" dirty="0"/>
              <a:t> data</a:t>
            </a:r>
            <a:endParaRPr lang="pt-PT" dirty="0" smtClean="0"/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pt-PT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35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chemeClr val="tx2"/>
                </a:solidFill>
              </a:rPr>
              <a:t>Social mobility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2825155"/>
          </a:xfrm>
        </p:spPr>
        <p:txBody>
          <a:bodyPr/>
          <a:lstStyle/>
          <a:p>
            <a:r>
              <a:rPr lang="en-GB" dirty="0" smtClean="0"/>
              <a:t>Movement of  individuals or groups in social                   structure</a:t>
            </a:r>
            <a:endParaRPr lang="pl-PL" dirty="0" smtClean="0"/>
          </a:p>
          <a:p>
            <a:r>
              <a:rPr lang="en-GB" dirty="0" smtClean="0"/>
              <a:t>Measures the change in education, income, </a:t>
            </a:r>
            <a:r>
              <a:rPr lang="pl-PL" dirty="0" smtClean="0"/>
              <a:t>  </a:t>
            </a:r>
            <a:r>
              <a:rPr lang="en-GB" dirty="0" smtClean="0"/>
              <a:t>health status and literacy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407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l"/>
            <a:r>
              <a:rPr lang="pt-PT" dirty="0" smtClean="0">
                <a:solidFill>
                  <a:schemeClr val="tx2"/>
                </a:solidFill>
              </a:rPr>
              <a:t>1. </a:t>
            </a:r>
            <a:r>
              <a:rPr lang="pl-PL" dirty="0" smtClean="0">
                <a:solidFill>
                  <a:schemeClr val="tx2"/>
                </a:solidFill>
              </a:rPr>
              <a:t>Two directions of social mobility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pl-PL" dirty="0" err="1" smtClean="0"/>
              <a:t>Horizontal</a:t>
            </a:r>
            <a:r>
              <a:rPr lang="pl-PL" dirty="0" smtClean="0"/>
              <a:t> </a:t>
            </a:r>
            <a:r>
              <a:rPr lang="pl-PL" dirty="0" err="1" smtClean="0"/>
              <a:t>mobility</a:t>
            </a:r>
            <a:endParaRPr lang="pl-PL" dirty="0" smtClean="0"/>
          </a:p>
          <a:p>
            <a:pPr>
              <a:spcBef>
                <a:spcPts val="2400"/>
              </a:spcBef>
            </a:pPr>
            <a:r>
              <a:rPr lang="pl-PL" dirty="0" err="1" smtClean="0"/>
              <a:t>Vertical</a:t>
            </a:r>
            <a:r>
              <a:rPr lang="pl-PL" dirty="0" smtClean="0"/>
              <a:t> </a:t>
            </a:r>
            <a:r>
              <a:rPr lang="pl-PL" dirty="0" err="1" smtClean="0"/>
              <a:t>mobility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182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6856" y="332656"/>
            <a:ext cx="8229600" cy="1143000"/>
          </a:xfrm>
        </p:spPr>
        <p:txBody>
          <a:bodyPr/>
          <a:lstStyle/>
          <a:p>
            <a:pPr algn="l"/>
            <a:r>
              <a:rPr lang="pt-PT" dirty="0" smtClean="0">
                <a:solidFill>
                  <a:schemeClr val="tx2"/>
                </a:solidFill>
              </a:rPr>
              <a:t>1. </a:t>
            </a:r>
            <a:r>
              <a:rPr lang="pl-PL" dirty="0" smtClean="0">
                <a:solidFill>
                  <a:schemeClr val="tx2"/>
                </a:solidFill>
              </a:rPr>
              <a:t>Horizontal mobility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en-GB" dirty="0"/>
              <a:t>M</a:t>
            </a:r>
            <a:r>
              <a:rPr lang="en-GB" dirty="0" smtClean="0"/>
              <a:t>ovement </a:t>
            </a:r>
            <a:r>
              <a:rPr lang="en-GB" dirty="0"/>
              <a:t>of individuals and groups within the same social class or the same level of </a:t>
            </a:r>
            <a:r>
              <a:rPr lang="en-GB" dirty="0" smtClean="0"/>
              <a:t>hierarchy</a:t>
            </a:r>
            <a:endParaRPr lang="pl-PL" dirty="0" smtClean="0"/>
          </a:p>
          <a:p>
            <a:r>
              <a:rPr lang="pt-PT" dirty="0" err="1"/>
              <a:t>C</a:t>
            </a:r>
            <a:r>
              <a:rPr lang="pl-PL" dirty="0" smtClean="0"/>
              <a:t>hange</a:t>
            </a:r>
            <a:r>
              <a:rPr lang="en-GB" dirty="0" smtClean="0"/>
              <a:t> of </a:t>
            </a:r>
            <a:r>
              <a:rPr lang="en-GB" dirty="0"/>
              <a:t>workplace without changing </a:t>
            </a:r>
            <a:r>
              <a:rPr lang="pl-PL" dirty="0"/>
              <a:t>a</a:t>
            </a:r>
            <a:r>
              <a:rPr lang="en-GB" dirty="0" smtClean="0"/>
              <a:t> position</a:t>
            </a:r>
            <a:r>
              <a:rPr lang="pl-PL" dirty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en-GB" dirty="0" smtClean="0"/>
              <a:t>change </a:t>
            </a:r>
            <a:r>
              <a:rPr lang="en-GB" dirty="0"/>
              <a:t>of residence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740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l"/>
            <a:r>
              <a:rPr lang="pt-PT" dirty="0" smtClean="0">
                <a:solidFill>
                  <a:schemeClr val="tx2"/>
                </a:solidFill>
              </a:rPr>
              <a:t>2. </a:t>
            </a:r>
            <a:r>
              <a:rPr lang="pl-PL" dirty="0" smtClean="0">
                <a:solidFill>
                  <a:schemeClr val="tx2"/>
                </a:solidFill>
              </a:rPr>
              <a:t>Vertical mobility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n-GB" dirty="0"/>
              <a:t>G</a:t>
            </a:r>
            <a:r>
              <a:rPr lang="en-GB" dirty="0" smtClean="0"/>
              <a:t>oing </a:t>
            </a:r>
            <a:r>
              <a:rPr lang="en-GB" dirty="0"/>
              <a:t>down (degradation) or up (social promotion) in the class structure </a:t>
            </a:r>
            <a:r>
              <a:rPr lang="en-GB" dirty="0" smtClean="0"/>
              <a:t>or</a:t>
            </a:r>
            <a:r>
              <a:rPr lang="pl-PL" dirty="0" smtClean="0"/>
              <a:t> </a:t>
            </a:r>
            <a:r>
              <a:rPr lang="en-GB" dirty="0" smtClean="0"/>
              <a:t>in </a:t>
            </a:r>
            <a:r>
              <a:rPr lang="en-GB" dirty="0"/>
              <a:t>the social </a:t>
            </a:r>
            <a:r>
              <a:rPr lang="en-GB" dirty="0" smtClean="0"/>
              <a:t>hierarchy</a:t>
            </a:r>
            <a:endParaRPr lang="pl-PL" dirty="0" smtClean="0"/>
          </a:p>
          <a:p>
            <a:r>
              <a:rPr lang="en-GB" dirty="0"/>
              <a:t>C</a:t>
            </a:r>
            <a:r>
              <a:rPr lang="en-GB" dirty="0" smtClean="0"/>
              <a:t>hanges </a:t>
            </a:r>
            <a:r>
              <a:rPr lang="en-GB" dirty="0"/>
              <a:t>in the structure of society and </a:t>
            </a:r>
            <a:r>
              <a:rPr lang="pl-PL" dirty="0" err="1" smtClean="0"/>
              <a:t>re-evaluating</a:t>
            </a:r>
            <a:r>
              <a:rPr lang="en-GB" dirty="0" smtClean="0"/>
              <a:t> </a:t>
            </a:r>
            <a:r>
              <a:rPr lang="en-GB" dirty="0"/>
              <a:t>the scale of social </a:t>
            </a:r>
            <a:r>
              <a:rPr lang="en-GB" dirty="0" smtClean="0"/>
              <a:t>stratification</a:t>
            </a:r>
            <a:endParaRPr lang="pl-PL" dirty="0" smtClean="0"/>
          </a:p>
          <a:p>
            <a:r>
              <a:rPr lang="pl-PL" dirty="0" err="1" smtClean="0"/>
              <a:t>Higher</a:t>
            </a:r>
            <a:r>
              <a:rPr lang="pl-PL" dirty="0" smtClean="0"/>
              <a:t> </a:t>
            </a:r>
            <a:r>
              <a:rPr lang="pl-PL" dirty="0" err="1" smtClean="0"/>
              <a:t>vertical</a:t>
            </a:r>
            <a:r>
              <a:rPr lang="pl-PL" dirty="0" smtClean="0"/>
              <a:t> </a:t>
            </a:r>
            <a:r>
              <a:rPr lang="pl-PL" dirty="0" err="1" smtClean="0"/>
              <a:t>mobility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an </a:t>
            </a:r>
            <a:r>
              <a:rPr lang="pl-PL" dirty="0" err="1" smtClean="0"/>
              <a:t>indicator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openness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society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911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l"/>
            <a:r>
              <a:rPr lang="pt-PT" dirty="0" smtClean="0">
                <a:solidFill>
                  <a:schemeClr val="tx2"/>
                </a:solidFill>
              </a:rPr>
              <a:t>2.1 </a:t>
            </a:r>
            <a:r>
              <a:rPr lang="pl-PL" dirty="0" smtClean="0">
                <a:solidFill>
                  <a:schemeClr val="tx2"/>
                </a:solidFill>
              </a:rPr>
              <a:t>Intragenerational mobility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en-GB" dirty="0"/>
              <a:t>M</a:t>
            </a:r>
            <a:r>
              <a:rPr lang="en-GB" dirty="0" smtClean="0"/>
              <a:t>ovement </a:t>
            </a:r>
            <a:r>
              <a:rPr lang="en-GB" dirty="0"/>
              <a:t>of individuals between levels of the </a:t>
            </a:r>
            <a:r>
              <a:rPr lang="en-GB" dirty="0" smtClean="0"/>
              <a:t>hierarchy</a:t>
            </a:r>
            <a:endParaRPr lang="pl-PL" dirty="0" smtClean="0"/>
          </a:p>
          <a:p>
            <a:r>
              <a:rPr lang="en-GB" dirty="0" smtClean="0"/>
              <a:t>Degradation</a:t>
            </a:r>
            <a:r>
              <a:rPr lang="pl-PL" dirty="0" smtClean="0"/>
              <a:t> </a:t>
            </a:r>
            <a:r>
              <a:rPr lang="pl-PL" dirty="0" smtClean="0">
                <a:sym typeface="Wingdings" pitchFamily="2" charset="2"/>
              </a:rPr>
              <a:t></a:t>
            </a:r>
            <a:r>
              <a:rPr lang="pl-PL" dirty="0" smtClean="0"/>
              <a:t> </a:t>
            </a:r>
            <a:r>
              <a:rPr lang="en-GB" dirty="0" smtClean="0"/>
              <a:t>other </a:t>
            </a:r>
            <a:r>
              <a:rPr lang="en-GB" dirty="0"/>
              <a:t>individuals or groups through their own social promotion raise the level in the hierarchy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484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Inequality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PT" dirty="0" err="1" smtClean="0"/>
              <a:t>Definition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classes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Classes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past</a:t>
            </a:r>
            <a:r>
              <a:rPr lang="pt-PT" dirty="0" smtClean="0"/>
              <a:t> </a:t>
            </a:r>
            <a:r>
              <a:rPr lang="pt-PT" dirty="0" err="1" smtClean="0"/>
              <a:t>centuries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today</a:t>
            </a:r>
            <a:endParaRPr lang="pt-PT" dirty="0" smtClean="0"/>
          </a:p>
          <a:p>
            <a:pPr marL="514350" indent="-514350">
              <a:buFont typeface="+mj-lt"/>
              <a:buAutoNum type="arabicPeriod"/>
            </a:pPr>
            <a:r>
              <a:rPr lang="pt-PT" dirty="0" err="1" smtClean="0"/>
              <a:t>Influences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classes in </a:t>
            </a:r>
            <a:r>
              <a:rPr lang="pt-PT" dirty="0" err="1" smtClean="0"/>
              <a:t>today’s</a:t>
            </a:r>
            <a:r>
              <a:rPr lang="pt-PT" dirty="0" smtClean="0"/>
              <a:t> </a:t>
            </a:r>
            <a:r>
              <a:rPr lang="pt-PT" dirty="0" err="1" smtClean="0"/>
              <a:t>societies</a:t>
            </a:r>
            <a:endParaRPr lang="pt-PT" dirty="0" smtClean="0"/>
          </a:p>
          <a:p>
            <a:pPr marL="514350" indent="-514350">
              <a:buFont typeface="+mj-lt"/>
              <a:buAutoNum type="arabicPeriod"/>
            </a:pPr>
            <a:r>
              <a:rPr lang="pt-PT" dirty="0" err="1" smtClean="0"/>
              <a:t>Definition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castes</a:t>
            </a:r>
            <a:endParaRPr lang="pt-PT" dirty="0" smtClean="0"/>
          </a:p>
          <a:p>
            <a:pPr marL="514350" indent="-514350">
              <a:buFont typeface="+mj-lt"/>
              <a:buAutoNum type="arabicPeriod"/>
            </a:pPr>
            <a:r>
              <a:rPr lang="pt-PT" dirty="0" err="1" smtClean="0"/>
              <a:t>Castes</a:t>
            </a:r>
            <a:r>
              <a:rPr lang="pt-PT" dirty="0" smtClean="0"/>
              <a:t>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past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today</a:t>
            </a:r>
            <a:endParaRPr lang="pt-PT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l"/>
            <a:r>
              <a:rPr lang="pt-PT" dirty="0" smtClean="0">
                <a:solidFill>
                  <a:schemeClr val="tx2"/>
                </a:solidFill>
              </a:rPr>
              <a:t>2.2 </a:t>
            </a:r>
            <a:r>
              <a:rPr lang="pl-PL" dirty="0" smtClean="0">
                <a:solidFill>
                  <a:schemeClr val="tx2"/>
                </a:solidFill>
              </a:rPr>
              <a:t>Intergenerational mobility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en-GB" dirty="0"/>
              <a:t>M</a:t>
            </a:r>
            <a:r>
              <a:rPr lang="en-GB" dirty="0" smtClean="0"/>
              <a:t>obility of </a:t>
            </a:r>
            <a:r>
              <a:rPr lang="en-GB" dirty="0"/>
              <a:t>social categories from the position occupied by their </a:t>
            </a:r>
            <a:r>
              <a:rPr lang="en-GB" dirty="0" smtClean="0"/>
              <a:t>parents</a:t>
            </a:r>
            <a:endParaRPr lang="pl-PL" dirty="0" smtClean="0"/>
          </a:p>
          <a:p>
            <a:r>
              <a:rPr lang="pt-PT" dirty="0"/>
              <a:t>M</a:t>
            </a:r>
            <a:r>
              <a:rPr lang="en-GB" dirty="0" err="1" smtClean="0"/>
              <a:t>easure</a:t>
            </a:r>
            <a:r>
              <a:rPr lang="pl-PL" dirty="0" smtClean="0"/>
              <a:t> </a:t>
            </a:r>
            <a:r>
              <a:rPr lang="pl-PL" dirty="0" smtClean="0">
                <a:sym typeface="Wingdings" pitchFamily="2" charset="2"/>
              </a:rPr>
              <a:t> </a:t>
            </a:r>
            <a:r>
              <a:rPr lang="en-GB" dirty="0" smtClean="0"/>
              <a:t>intergenerational elasticity</a:t>
            </a:r>
            <a:endParaRPr lang="pl-PL" dirty="0" smtClean="0"/>
          </a:p>
          <a:p>
            <a:pPr lvl="2"/>
            <a:r>
              <a:rPr lang="pt-PT" dirty="0"/>
              <a:t>T</a:t>
            </a:r>
            <a:r>
              <a:rPr lang="en-GB" dirty="0" smtClean="0"/>
              <a:t>he </a:t>
            </a:r>
            <a:r>
              <a:rPr lang="en-GB" dirty="0"/>
              <a:t>higher the intergenerational elasticity, the less social mobility a society offers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300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t-PT" dirty="0" smtClean="0">
                <a:solidFill>
                  <a:schemeClr val="tx2"/>
                </a:solidFill>
              </a:rPr>
              <a:t>3. </a:t>
            </a:r>
            <a:r>
              <a:rPr lang="pt-PT" dirty="0" err="1" smtClean="0">
                <a:solidFill>
                  <a:schemeClr val="tx2"/>
                </a:solidFill>
              </a:rPr>
              <a:t>Intergenerational</a:t>
            </a:r>
            <a:r>
              <a:rPr lang="pt-PT" dirty="0" smtClean="0">
                <a:solidFill>
                  <a:schemeClr val="tx2"/>
                </a:solidFill>
              </a:rPr>
              <a:t> </a:t>
            </a:r>
            <a:r>
              <a:rPr lang="pt-PT" dirty="0" err="1" smtClean="0">
                <a:solidFill>
                  <a:schemeClr val="tx2"/>
                </a:solidFill>
              </a:rPr>
              <a:t>mobility</a:t>
            </a:r>
            <a:r>
              <a:rPr lang="pt-PT" dirty="0" smtClean="0">
                <a:solidFill>
                  <a:schemeClr val="tx2"/>
                </a:solidFill>
              </a:rPr>
              <a:t> data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38058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dirty="0" smtClean="0"/>
              <a:t>Open </a:t>
            </a:r>
            <a:r>
              <a:rPr lang="pt-PT" dirty="0" err="1" smtClean="0"/>
              <a:t>society</a:t>
            </a:r>
            <a:r>
              <a:rPr lang="pt-PT" dirty="0" smtClean="0"/>
              <a:t>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dirty="0" smtClean="0"/>
              <a:t>        versus</a:t>
            </a:r>
          </a:p>
          <a:p>
            <a:pPr>
              <a:lnSpc>
                <a:spcPct val="150000"/>
              </a:lnSpc>
            </a:pPr>
            <a:r>
              <a:rPr lang="pt-PT" dirty="0"/>
              <a:t>S</a:t>
            </a:r>
            <a:r>
              <a:rPr lang="pt-PT" dirty="0" smtClean="0"/>
              <a:t>ocial </a:t>
            </a:r>
            <a:r>
              <a:rPr lang="pt-PT" dirty="0" err="1" smtClean="0"/>
              <a:t>reproduction</a:t>
            </a:r>
            <a:r>
              <a:rPr lang="pt-PT" dirty="0" smtClean="0"/>
              <a:t> </a:t>
            </a:r>
            <a:r>
              <a:rPr lang="pt-PT" dirty="0" err="1" smtClean="0"/>
              <a:t>theory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541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pPr algn="l"/>
            <a:r>
              <a:rPr lang="pt-PT" dirty="0" smtClean="0">
                <a:solidFill>
                  <a:schemeClr val="tx2"/>
                </a:solidFill>
              </a:rPr>
              <a:t>3.1 Open </a:t>
            </a:r>
            <a:r>
              <a:rPr lang="pt-PT" dirty="0" err="1" smtClean="0">
                <a:solidFill>
                  <a:schemeClr val="tx2"/>
                </a:solidFill>
              </a:rPr>
              <a:t>society</a:t>
            </a:r>
            <a:endParaRPr lang="pt-PT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Career </a:t>
            </a:r>
            <a:r>
              <a:rPr lang="en-GB" dirty="0"/>
              <a:t>advancement and social </a:t>
            </a:r>
            <a:r>
              <a:rPr lang="en-GB" dirty="0" smtClean="0"/>
              <a:t>development are </a:t>
            </a:r>
            <a:r>
              <a:rPr lang="en-GB" dirty="0"/>
              <a:t>approved and </a:t>
            </a:r>
            <a:r>
              <a:rPr lang="en-GB" dirty="0" smtClean="0"/>
              <a:t>expected</a:t>
            </a:r>
          </a:p>
          <a:p>
            <a:r>
              <a:rPr lang="en-GB" dirty="0" smtClean="0"/>
              <a:t>Non-ascribed positions = </a:t>
            </a:r>
            <a:r>
              <a:rPr lang="en-GB" dirty="0"/>
              <a:t>positions of members of this society are not </a:t>
            </a:r>
            <a:r>
              <a:rPr lang="en-GB" dirty="0" smtClean="0"/>
              <a:t>assigned </a:t>
            </a:r>
            <a:r>
              <a:rPr lang="en-GB" dirty="0"/>
              <a:t>at birth</a:t>
            </a:r>
            <a:endParaRPr lang="pt-PT" dirty="0"/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4346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PT" dirty="0" smtClean="0">
                <a:solidFill>
                  <a:schemeClr val="tx2"/>
                </a:solidFill>
              </a:rPr>
              <a:t>3.2 Social </a:t>
            </a:r>
            <a:r>
              <a:rPr lang="pt-PT" dirty="0" err="1" smtClean="0">
                <a:solidFill>
                  <a:schemeClr val="tx2"/>
                </a:solidFill>
              </a:rPr>
              <a:t>reproduction</a:t>
            </a:r>
            <a:r>
              <a:rPr lang="pt-PT" dirty="0" smtClean="0">
                <a:solidFill>
                  <a:schemeClr val="tx2"/>
                </a:solidFill>
              </a:rPr>
              <a:t> </a:t>
            </a:r>
            <a:r>
              <a:rPr lang="pt-PT" dirty="0" err="1" smtClean="0">
                <a:solidFill>
                  <a:schemeClr val="tx2"/>
                </a:solidFill>
              </a:rPr>
              <a:t>theory</a:t>
            </a:r>
            <a:endParaRPr lang="pt-PT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</a:t>
            </a:r>
            <a:r>
              <a:rPr lang="en-GB" dirty="0" smtClean="0"/>
              <a:t>ocial </a:t>
            </a:r>
            <a:r>
              <a:rPr lang="en-GB" dirty="0"/>
              <a:t>inequality </a:t>
            </a:r>
            <a:r>
              <a:rPr lang="en-GB" dirty="0" smtClean="0"/>
              <a:t>is transmitted from </a:t>
            </a:r>
            <a:r>
              <a:rPr lang="en-GB" dirty="0"/>
              <a:t>one generation to the </a:t>
            </a:r>
            <a:r>
              <a:rPr lang="en-GB" dirty="0" smtClean="0"/>
              <a:t>next</a:t>
            </a:r>
          </a:p>
          <a:p>
            <a:r>
              <a:rPr lang="en-GB" dirty="0" smtClean="0"/>
              <a:t>Four </a:t>
            </a:r>
            <a:r>
              <a:rPr lang="en-GB" dirty="0"/>
              <a:t>kinds of capital:</a:t>
            </a:r>
          </a:p>
          <a:p>
            <a:pPr lvl="2">
              <a:buSzPct val="80000"/>
            </a:pPr>
            <a:r>
              <a:rPr lang="en-GB" dirty="0"/>
              <a:t>Financial capital</a:t>
            </a:r>
          </a:p>
          <a:p>
            <a:pPr lvl="2">
              <a:buSzPct val="80000"/>
            </a:pPr>
            <a:r>
              <a:rPr lang="en-GB" dirty="0"/>
              <a:t>Cultural capital</a:t>
            </a:r>
          </a:p>
          <a:p>
            <a:pPr lvl="2">
              <a:buSzPct val="80000"/>
            </a:pPr>
            <a:r>
              <a:rPr lang="en-GB" dirty="0"/>
              <a:t>Human capital </a:t>
            </a:r>
          </a:p>
          <a:p>
            <a:pPr lvl="2">
              <a:buSzPct val="80000"/>
            </a:pPr>
            <a:r>
              <a:rPr lang="en-GB" dirty="0"/>
              <a:t>Social </a:t>
            </a:r>
            <a:r>
              <a:rPr lang="en-GB" dirty="0" smtClean="0"/>
              <a:t>capital</a:t>
            </a:r>
          </a:p>
          <a:p>
            <a:r>
              <a:rPr lang="en-GB" dirty="0"/>
              <a:t>I</a:t>
            </a:r>
            <a:r>
              <a:rPr lang="en-GB" dirty="0" smtClean="0"/>
              <a:t>ntergenerational </a:t>
            </a:r>
            <a:r>
              <a:rPr lang="en-GB" dirty="0"/>
              <a:t>mobility doesn´t </a:t>
            </a:r>
            <a:r>
              <a:rPr lang="en-GB" dirty="0" smtClean="0"/>
              <a:t>exist</a:t>
            </a:r>
          </a:p>
          <a:p>
            <a:pPr marL="914400" lvl="2" indent="0">
              <a:buSzPct val="100000"/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35949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PT" dirty="0" smtClean="0">
                <a:solidFill>
                  <a:schemeClr val="tx2"/>
                </a:solidFill>
              </a:rPr>
              <a:t>3.3 </a:t>
            </a:r>
            <a:r>
              <a:rPr lang="pt-PT" dirty="0" err="1" smtClean="0">
                <a:solidFill>
                  <a:schemeClr val="tx2"/>
                </a:solidFill>
              </a:rPr>
              <a:t>Chosen</a:t>
            </a:r>
            <a:r>
              <a:rPr lang="pt-PT" dirty="0" smtClean="0">
                <a:solidFill>
                  <a:schemeClr val="tx2"/>
                </a:solidFill>
              </a:rPr>
              <a:t> data</a:t>
            </a:r>
            <a:endParaRPr lang="pt-PT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United </a:t>
            </a:r>
            <a:r>
              <a:rPr lang="pt-PT" dirty="0" err="1" smtClean="0"/>
              <a:t>Kingdom</a:t>
            </a:r>
            <a:endParaRPr lang="pt-PT" dirty="0" smtClean="0"/>
          </a:p>
          <a:p>
            <a:r>
              <a:rPr lang="pt-PT" dirty="0" err="1" smtClean="0"/>
              <a:t>Studies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social </a:t>
            </a:r>
            <a:r>
              <a:rPr lang="pt-PT" dirty="0" err="1" smtClean="0"/>
              <a:t>mobility</a:t>
            </a:r>
            <a:r>
              <a:rPr lang="pt-PT" dirty="0" smtClean="0"/>
              <a:t> </a:t>
            </a:r>
            <a:r>
              <a:rPr lang="pt-PT" dirty="0" err="1" smtClean="0"/>
              <a:t>made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r>
              <a:rPr lang="pt-PT" dirty="0" smtClean="0"/>
              <a:t> </a:t>
            </a:r>
            <a:r>
              <a:rPr lang="pt-PT" dirty="0" err="1" smtClean="0"/>
              <a:t>government</a:t>
            </a:r>
            <a:endParaRPr lang="pt-PT" dirty="0" smtClean="0"/>
          </a:p>
          <a:p>
            <a:r>
              <a:rPr lang="en-GB" dirty="0" smtClean="0"/>
              <a:t>“you </a:t>
            </a:r>
            <a:r>
              <a:rPr lang="en-GB" dirty="0"/>
              <a:t>can reach the stars of </a:t>
            </a:r>
            <a:r>
              <a:rPr lang="en-GB" dirty="0" smtClean="0"/>
              <a:t>career” </a:t>
            </a:r>
            <a:r>
              <a:rPr lang="en-GB" dirty="0"/>
              <a:t>no matter where you come </a:t>
            </a:r>
            <a:r>
              <a:rPr lang="en-GB" dirty="0" smtClean="0"/>
              <a:t>from??</a:t>
            </a:r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2266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PT" dirty="0" err="1" smtClean="0">
                <a:solidFill>
                  <a:schemeClr val="tx2"/>
                </a:solidFill>
              </a:rPr>
              <a:t>Graduation</a:t>
            </a:r>
            <a:endParaRPr lang="pt-PT" dirty="0">
              <a:solidFill>
                <a:schemeClr val="tx2"/>
              </a:solidFill>
            </a:endParaRPr>
          </a:p>
        </p:txBody>
      </p:sp>
      <p:pic>
        <p:nvPicPr>
          <p:cNvPr id="4" name="Content Placeholder 3" descr="More social mobility charts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4" t="10623" r="59788" b="48926"/>
          <a:stretch/>
        </p:blipFill>
        <p:spPr bwMode="auto">
          <a:xfrm>
            <a:off x="2411760" y="1628800"/>
            <a:ext cx="4464496" cy="365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8110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PT" dirty="0" smtClean="0">
                <a:solidFill>
                  <a:schemeClr val="tx2"/>
                </a:solidFill>
              </a:rPr>
              <a:t>Jobs</a:t>
            </a:r>
            <a:endParaRPr lang="pt-PT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PT" sz="2400" dirty="0"/>
              <a:t>24%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 smtClean="0"/>
              <a:t>vice-chancellors</a:t>
            </a:r>
            <a:endParaRPr lang="pt-PT" sz="2400" dirty="0" smtClean="0"/>
          </a:p>
          <a:p>
            <a:pPr lvl="0"/>
            <a:r>
              <a:rPr lang="pt-PT" sz="2400" dirty="0" smtClean="0"/>
              <a:t>32</a:t>
            </a:r>
            <a:r>
              <a:rPr lang="pt-PT" sz="2400" dirty="0"/>
              <a:t>%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m</a:t>
            </a:r>
            <a:r>
              <a:rPr lang="pt-PT" sz="2400" dirty="0" err="1" smtClean="0"/>
              <a:t>embers</a:t>
            </a:r>
            <a:r>
              <a:rPr lang="pt-PT" sz="2400" dirty="0" smtClean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 smtClean="0"/>
              <a:t>Parliament</a:t>
            </a:r>
            <a:endParaRPr lang="pt-PT" sz="2400" dirty="0" smtClean="0"/>
          </a:p>
          <a:p>
            <a:pPr lvl="0"/>
            <a:r>
              <a:rPr lang="pt-PT" sz="2400" dirty="0" smtClean="0"/>
              <a:t>51</a:t>
            </a:r>
            <a:r>
              <a:rPr lang="pt-PT" sz="2400" dirty="0"/>
              <a:t>% </a:t>
            </a:r>
            <a:r>
              <a:rPr lang="pt-PT" sz="2400" dirty="0" err="1"/>
              <a:t>of</a:t>
            </a:r>
            <a:r>
              <a:rPr lang="pt-PT" sz="2400" dirty="0"/>
              <a:t> top </a:t>
            </a:r>
            <a:r>
              <a:rPr lang="pt-PT" sz="2400" dirty="0" err="1"/>
              <a:t>m</a:t>
            </a:r>
            <a:r>
              <a:rPr lang="pt-PT" sz="2400" dirty="0" err="1" smtClean="0"/>
              <a:t>edics</a:t>
            </a:r>
            <a:endParaRPr lang="pt-PT" sz="2400" dirty="0" smtClean="0"/>
          </a:p>
          <a:p>
            <a:pPr lvl="0"/>
            <a:r>
              <a:rPr lang="pt-PT" sz="2400" dirty="0" smtClean="0"/>
              <a:t>54</a:t>
            </a:r>
            <a:r>
              <a:rPr lang="pt-PT" sz="2400" dirty="0"/>
              <a:t>% </a:t>
            </a:r>
            <a:r>
              <a:rPr lang="pt-PT" sz="2400" dirty="0" err="1"/>
              <a:t>of</a:t>
            </a:r>
            <a:r>
              <a:rPr lang="pt-PT" sz="2400" dirty="0"/>
              <a:t> London Stock Exchange </a:t>
            </a:r>
            <a:r>
              <a:rPr lang="pt-PT" sz="2400" dirty="0" err="1" smtClean="0"/>
              <a:t>workers</a:t>
            </a:r>
            <a:endParaRPr lang="pt-PT" sz="2400" dirty="0" smtClean="0"/>
          </a:p>
          <a:p>
            <a:pPr lvl="0"/>
            <a:r>
              <a:rPr lang="pt-PT" sz="2400" dirty="0" smtClean="0"/>
              <a:t>54</a:t>
            </a:r>
            <a:r>
              <a:rPr lang="pt-PT" sz="2400" dirty="0"/>
              <a:t>% </a:t>
            </a:r>
            <a:r>
              <a:rPr lang="pt-PT" sz="2400" dirty="0" err="1"/>
              <a:t>of</a:t>
            </a:r>
            <a:r>
              <a:rPr lang="pt-PT" sz="2400" dirty="0"/>
              <a:t> top </a:t>
            </a:r>
            <a:r>
              <a:rPr lang="pt-PT" sz="2400" dirty="0" err="1" smtClean="0"/>
              <a:t>journalists</a:t>
            </a:r>
            <a:endParaRPr lang="pt-PT" sz="2400" dirty="0" smtClean="0"/>
          </a:p>
          <a:p>
            <a:pPr lvl="0"/>
            <a:r>
              <a:rPr lang="pt-PT" sz="2400" dirty="0" smtClean="0"/>
              <a:t>70</a:t>
            </a:r>
            <a:r>
              <a:rPr lang="pt-PT" sz="2400" dirty="0"/>
              <a:t>%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High</a:t>
            </a:r>
            <a:r>
              <a:rPr lang="pt-PT" sz="2400" dirty="0"/>
              <a:t> Court </a:t>
            </a:r>
            <a:r>
              <a:rPr lang="pt-PT" sz="2400" dirty="0" err="1"/>
              <a:t>judges</a:t>
            </a:r>
            <a:r>
              <a:rPr lang="pt-PT" sz="2400" dirty="0"/>
              <a:t> </a:t>
            </a:r>
            <a:endParaRPr lang="pt-PT" sz="2400" dirty="0" smtClean="0"/>
          </a:p>
          <a:p>
            <a:pPr marL="0" lvl="0" indent="0">
              <a:buNone/>
            </a:pPr>
            <a:endParaRPr lang="pt-PT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pt-PT" sz="3200" dirty="0" smtClean="0"/>
              <a:t> </a:t>
            </a:r>
            <a:r>
              <a:rPr lang="pt-PT" sz="3200" dirty="0" err="1" smtClean="0"/>
              <a:t>went</a:t>
            </a:r>
            <a:r>
              <a:rPr lang="pt-PT" sz="3200" dirty="0" smtClean="0"/>
              <a:t> </a:t>
            </a:r>
            <a:r>
              <a:rPr lang="pt-PT" sz="3200" dirty="0"/>
              <a:t>to </a:t>
            </a:r>
            <a:r>
              <a:rPr lang="pt-PT" sz="3200" dirty="0" err="1"/>
              <a:t>private</a:t>
            </a:r>
            <a:r>
              <a:rPr lang="pt-PT" sz="3200" dirty="0"/>
              <a:t> </a:t>
            </a:r>
            <a:r>
              <a:rPr lang="pt-PT" sz="3200" dirty="0" err="1"/>
              <a:t>school</a:t>
            </a:r>
            <a:r>
              <a:rPr lang="pt-PT" sz="3200" dirty="0"/>
              <a:t>, </a:t>
            </a:r>
            <a:r>
              <a:rPr lang="pt-PT" sz="3200" dirty="0" err="1"/>
              <a:t>though</a:t>
            </a:r>
            <a:r>
              <a:rPr lang="pt-PT" sz="3200" dirty="0"/>
              <a:t> </a:t>
            </a:r>
            <a:r>
              <a:rPr lang="pt-PT" sz="3200" dirty="0" err="1"/>
              <a:t>only</a:t>
            </a:r>
            <a:r>
              <a:rPr lang="pt-PT" sz="3200" dirty="0"/>
              <a:t> 7% </a:t>
            </a:r>
            <a:r>
              <a:rPr lang="pt-PT" sz="3200" dirty="0" err="1"/>
              <a:t>of</a:t>
            </a:r>
            <a:r>
              <a:rPr lang="pt-PT" sz="3200" dirty="0"/>
              <a:t> </a:t>
            </a:r>
            <a:r>
              <a:rPr lang="pt-PT" sz="3200" dirty="0" err="1"/>
              <a:t>the</a:t>
            </a:r>
            <a:r>
              <a:rPr lang="pt-PT" sz="3200" dirty="0"/>
              <a:t> </a:t>
            </a:r>
            <a:r>
              <a:rPr lang="pt-PT" sz="3200" dirty="0" err="1"/>
              <a:t>population</a:t>
            </a:r>
            <a:r>
              <a:rPr lang="pt-PT" sz="3200" dirty="0"/>
              <a:t> </a:t>
            </a:r>
            <a:r>
              <a:rPr lang="pt-PT" sz="3200" dirty="0" smtClean="0"/>
              <a:t>do</a:t>
            </a:r>
            <a:endParaRPr lang="pt-PT" sz="3200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2401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Qualifications</a:t>
            </a:r>
            <a:r>
              <a:rPr lang="pt-PT" dirty="0" smtClean="0">
                <a:solidFill>
                  <a:schemeClr val="tx2"/>
                </a:solidFill>
              </a:rPr>
              <a:t> </a:t>
            </a:r>
            <a:r>
              <a:rPr lang="pt-PT" dirty="0" err="1" smtClean="0">
                <a:solidFill>
                  <a:schemeClr val="tx2"/>
                </a:solidFill>
              </a:rPr>
              <a:t>of</a:t>
            </a:r>
            <a:r>
              <a:rPr lang="pt-PT" dirty="0" smtClean="0">
                <a:solidFill>
                  <a:schemeClr val="tx2"/>
                </a:solidFill>
              </a:rPr>
              <a:t> </a:t>
            </a:r>
            <a:r>
              <a:rPr lang="pt-PT" dirty="0" err="1" smtClean="0">
                <a:solidFill>
                  <a:schemeClr val="tx2"/>
                </a:solidFill>
              </a:rPr>
              <a:t>mothers</a:t>
            </a:r>
            <a:endParaRPr lang="pt-PT" dirty="0">
              <a:solidFill>
                <a:schemeClr val="tx2"/>
              </a:solidFill>
            </a:endParaRPr>
          </a:p>
        </p:txBody>
      </p:sp>
      <p:pic>
        <p:nvPicPr>
          <p:cNvPr id="4" name="Content Placeholder 3" descr="More social mobility charts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11" t="8112" r="41062" b="49743"/>
          <a:stretch/>
        </p:blipFill>
        <p:spPr bwMode="auto">
          <a:xfrm>
            <a:off x="2627784" y="1803400"/>
            <a:ext cx="3960440" cy="38578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8874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PT" dirty="0" err="1" smtClean="0">
                <a:solidFill>
                  <a:schemeClr val="tx2"/>
                </a:solidFill>
              </a:rPr>
              <a:t>Aspirations</a:t>
            </a:r>
            <a:endParaRPr lang="pt-PT" dirty="0">
              <a:solidFill>
                <a:schemeClr val="tx2"/>
              </a:solidFill>
            </a:endParaRPr>
          </a:p>
        </p:txBody>
      </p:sp>
      <p:pic>
        <p:nvPicPr>
          <p:cNvPr id="4" name="Content Placeholder 3" descr="More social mobility charts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00" t="7764" r="-529" b="48925"/>
          <a:stretch/>
        </p:blipFill>
        <p:spPr bwMode="auto">
          <a:xfrm>
            <a:off x="2483768" y="1844824"/>
            <a:ext cx="4464496" cy="43204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7382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PT" dirty="0" err="1" smtClean="0">
                <a:solidFill>
                  <a:schemeClr val="tx2"/>
                </a:solidFill>
              </a:rPr>
              <a:t>Achievement</a:t>
            </a:r>
            <a:endParaRPr lang="pt-PT" dirty="0">
              <a:solidFill>
                <a:schemeClr val="tx2"/>
              </a:solidFill>
            </a:endParaRPr>
          </a:p>
        </p:txBody>
      </p:sp>
      <p:pic>
        <p:nvPicPr>
          <p:cNvPr id="4" name="Content Placeholder 3" descr="More social mobility charts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49" r="80071" b="3163"/>
          <a:stretch/>
        </p:blipFill>
        <p:spPr bwMode="auto">
          <a:xfrm>
            <a:off x="2627784" y="1700808"/>
            <a:ext cx="4392488" cy="43924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0525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Definition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 classes</a:t>
            </a:r>
            <a:endParaRPr lang="pt-P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Social </a:t>
            </a:r>
            <a:r>
              <a:rPr lang="en-US" dirty="0"/>
              <a:t>stratification</a:t>
            </a:r>
            <a:r>
              <a:rPr lang="pt-PT" dirty="0"/>
              <a:t> </a:t>
            </a:r>
            <a:r>
              <a:rPr lang="en-US" dirty="0"/>
              <a:t>based on birth and </a:t>
            </a:r>
            <a:r>
              <a:rPr lang="en-US" dirty="0" smtClean="0"/>
              <a:t>individual achievement</a:t>
            </a:r>
          </a:p>
          <a:p>
            <a:pPr marL="265113" indent="-265113">
              <a:buNone/>
            </a:pPr>
            <a:endParaRPr lang="pt-PT" sz="2000" dirty="0"/>
          </a:p>
          <a:p>
            <a:r>
              <a:rPr lang="en-AU" dirty="0" smtClean="0"/>
              <a:t>Status </a:t>
            </a:r>
            <a:r>
              <a:rPr lang="en-AU" dirty="0"/>
              <a:t>hierarchy </a:t>
            </a:r>
            <a:endParaRPr lang="en-AU" dirty="0" smtClean="0"/>
          </a:p>
          <a:p>
            <a:r>
              <a:rPr lang="en-AU" dirty="0" smtClean="0"/>
              <a:t>Classification on the basis </a:t>
            </a:r>
            <a:r>
              <a:rPr lang="en-AU" dirty="0"/>
              <a:t>of esteem and prestige </a:t>
            </a:r>
            <a:endParaRPr lang="en-AU" dirty="0" smtClean="0"/>
          </a:p>
          <a:p>
            <a:r>
              <a:rPr lang="en-AU" dirty="0" smtClean="0"/>
              <a:t>Acquirement through </a:t>
            </a:r>
            <a:r>
              <a:rPr lang="en-AU" dirty="0"/>
              <a:t>economic success and accumulation of </a:t>
            </a:r>
            <a:r>
              <a:rPr lang="en-AU" dirty="0" smtClean="0"/>
              <a:t>wealth</a:t>
            </a:r>
            <a:endParaRPr lang="pt-PT" dirty="0"/>
          </a:p>
          <a:p>
            <a:pPr marL="0" indent="0">
              <a:buNone/>
            </a:pPr>
            <a:endParaRPr lang="pt-PT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4144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PT" dirty="0" err="1" smtClean="0">
                <a:solidFill>
                  <a:schemeClr val="tx2"/>
                </a:solidFill>
              </a:rPr>
              <a:t>Curiosity</a:t>
            </a:r>
            <a:endParaRPr lang="pt-PT" dirty="0">
              <a:solidFill>
                <a:schemeClr val="tx2"/>
              </a:solidFill>
            </a:endParaRPr>
          </a:p>
        </p:txBody>
      </p:sp>
      <p:pic>
        <p:nvPicPr>
          <p:cNvPr id="4" name="Content Placeholder 3" descr="More social mobility charts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1" t="50666" r="40035" b="-107"/>
          <a:stretch/>
        </p:blipFill>
        <p:spPr bwMode="auto">
          <a:xfrm>
            <a:off x="1043608" y="1844824"/>
            <a:ext cx="7200800" cy="38164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6804248" y="2924944"/>
            <a:ext cx="792088" cy="28803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Rounded Rectangle 6"/>
          <p:cNvSpPr/>
          <p:nvPr/>
        </p:nvSpPr>
        <p:spPr>
          <a:xfrm>
            <a:off x="5580112" y="3068960"/>
            <a:ext cx="432048" cy="28803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886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b="1" dirty="0" smtClean="0">
                <a:solidFill>
                  <a:schemeClr val="tx1"/>
                </a:solidFill>
              </a:rPr>
              <a:t>Social mobility:  US   vs.   Scandinavia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pPr marL="114300" indent="0">
              <a:buNone/>
            </a:pPr>
            <a:endParaRPr lang="pt-PT" dirty="0" smtClean="0"/>
          </a:p>
          <a:p>
            <a:pPr marL="114300" indent="0">
              <a:buNone/>
            </a:pPr>
            <a:endParaRPr lang="pt-PT" dirty="0" smtClean="0"/>
          </a:p>
        </p:txBody>
      </p:sp>
      <p:pic>
        <p:nvPicPr>
          <p:cNvPr id="2050" name="Picture 2" descr="https://lh6.googleusercontent.com/xLMpf7JVAXYBL4XtJqK7FBPczy-tm4x6eSg3ZUyrHesISVwFAm1nXBZMkESteldeINaxKWTjJyzF0rlHD5dtCgXHY1ulXAOfcf_aBg0qEfjwl2kgKa7rZdeIVhlKR6C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6264696" cy="501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11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54162"/>
          </a:xfrm>
        </p:spPr>
        <p:txBody>
          <a:bodyPr>
            <a:normAutofit/>
          </a:bodyPr>
          <a:lstStyle/>
          <a:p>
            <a:pPr algn="l"/>
            <a:r>
              <a:rPr lang="en-AU" dirty="0">
                <a:solidFill>
                  <a:schemeClr val="accent1">
                    <a:lumMod val="75000"/>
                  </a:schemeClr>
                </a:solidFill>
              </a:rPr>
              <a:t>2. Classes in the past centuries</a:t>
            </a:r>
            <a:endParaRPr lang="pt-P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AU" dirty="0" smtClean="0"/>
              <a:t>1. Karl Marx:</a:t>
            </a:r>
            <a:r>
              <a:rPr lang="pt-PT" dirty="0"/>
              <a:t> </a:t>
            </a:r>
            <a:r>
              <a:rPr lang="en-AU" dirty="0" smtClean="0"/>
              <a:t>two </a:t>
            </a:r>
            <a:r>
              <a:rPr lang="en-AU" dirty="0"/>
              <a:t>great </a:t>
            </a:r>
            <a:r>
              <a:rPr lang="en-AU" dirty="0" smtClean="0"/>
              <a:t>classes </a:t>
            </a:r>
          </a:p>
          <a:p>
            <a:r>
              <a:rPr lang="en-AU" dirty="0" smtClean="0"/>
              <a:t>owners </a:t>
            </a:r>
            <a:r>
              <a:rPr lang="en-AU" dirty="0"/>
              <a:t>of the means of production </a:t>
            </a:r>
            <a:endParaRPr lang="en-AU" dirty="0" smtClean="0"/>
          </a:p>
          <a:p>
            <a:r>
              <a:rPr lang="en-AU" dirty="0" smtClean="0"/>
              <a:t>workers → “labour </a:t>
            </a:r>
            <a:r>
              <a:rPr lang="en-AU" dirty="0"/>
              <a:t>power</a:t>
            </a:r>
            <a:r>
              <a:rPr lang="en-AU" dirty="0" smtClean="0"/>
              <a:t>”</a:t>
            </a:r>
          </a:p>
          <a:p>
            <a:pPr marL="0" indent="0">
              <a:buNone/>
            </a:pPr>
            <a:endParaRPr lang="en-AU" dirty="0" smtClean="0"/>
          </a:p>
          <a:p>
            <a:pPr marL="0" lvl="0" indent="0">
              <a:buNone/>
            </a:pPr>
            <a:r>
              <a:rPr lang="en-AU" dirty="0" smtClean="0"/>
              <a:t>2. Industrial society (1960)</a:t>
            </a:r>
            <a:endParaRPr lang="pt-PT" dirty="0"/>
          </a:p>
          <a:p>
            <a:pPr marL="0" indent="0">
              <a:buNone/>
            </a:pPr>
            <a:r>
              <a:rPr lang="en-AU" dirty="0"/>
              <a:t>U</a:t>
            </a:r>
            <a:r>
              <a:rPr lang="en-AU" dirty="0" smtClean="0"/>
              <a:t>pper class, middle class, </a:t>
            </a:r>
            <a:r>
              <a:rPr lang="en-AU" dirty="0"/>
              <a:t>w</a:t>
            </a:r>
            <a:r>
              <a:rPr lang="en-AU" dirty="0" smtClean="0"/>
              <a:t>orking class</a:t>
            </a:r>
            <a:endParaRPr lang="pt-PT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2275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lvl="0" algn="l"/>
            <a:r>
              <a:rPr lang="en-AU" dirty="0" smtClean="0">
                <a:solidFill>
                  <a:schemeClr val="tx2"/>
                </a:solidFill>
              </a:rPr>
              <a:t>2. Classes in today’s societies</a:t>
            </a:r>
            <a:endParaRPr lang="pt-PT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 smtClean="0"/>
              <a:t>America</a:t>
            </a:r>
          </a:p>
          <a:p>
            <a:pPr marL="0" indent="0">
              <a:buNone/>
            </a:pPr>
            <a:endParaRPr lang="en-AU" sz="1000" dirty="0" smtClean="0"/>
          </a:p>
          <a:p>
            <a:r>
              <a:rPr lang="pt-PT" dirty="0" err="1" smtClean="0"/>
              <a:t>Upper</a:t>
            </a:r>
            <a:r>
              <a:rPr lang="pt-PT" dirty="0" smtClean="0"/>
              <a:t> </a:t>
            </a:r>
            <a:r>
              <a:rPr lang="pt-PT" dirty="0" err="1" smtClean="0"/>
              <a:t>class</a:t>
            </a:r>
            <a:endParaRPr lang="pt-PT" dirty="0" smtClean="0"/>
          </a:p>
          <a:p>
            <a:r>
              <a:rPr lang="pt-PT" dirty="0" err="1" smtClean="0"/>
              <a:t>Middle</a:t>
            </a:r>
            <a:r>
              <a:rPr lang="pt-PT" dirty="0" smtClean="0"/>
              <a:t> </a:t>
            </a:r>
            <a:r>
              <a:rPr lang="pt-PT" dirty="0" err="1" smtClean="0"/>
              <a:t>class</a:t>
            </a:r>
            <a:endParaRPr lang="pt-PT" dirty="0" smtClean="0"/>
          </a:p>
          <a:p>
            <a:r>
              <a:rPr lang="pt-PT" dirty="0" err="1" smtClean="0"/>
              <a:t>Working</a:t>
            </a:r>
            <a:r>
              <a:rPr lang="pt-PT" dirty="0" smtClean="0"/>
              <a:t> </a:t>
            </a:r>
            <a:r>
              <a:rPr lang="pt-PT" dirty="0" err="1" smtClean="0"/>
              <a:t>class</a:t>
            </a:r>
            <a:endParaRPr lang="pt-PT" dirty="0" smtClean="0"/>
          </a:p>
          <a:p>
            <a:r>
              <a:rPr lang="pt-PT" dirty="0" err="1" smtClean="0"/>
              <a:t>Lower</a:t>
            </a:r>
            <a:r>
              <a:rPr lang="pt-PT" dirty="0" smtClean="0"/>
              <a:t> </a:t>
            </a:r>
            <a:r>
              <a:rPr lang="pt-PT" dirty="0" err="1" smtClean="0"/>
              <a:t>class</a:t>
            </a:r>
            <a:endParaRPr lang="pt-PT" dirty="0" smtClean="0"/>
          </a:p>
          <a:p>
            <a:endParaRPr lang="pt-PT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584787228"/>
              </p:ext>
            </p:extLst>
          </p:nvPr>
        </p:nvGraphicFramePr>
        <p:xfrm>
          <a:off x="2339752" y="1700808"/>
          <a:ext cx="662417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945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PT" dirty="0" smtClean="0">
                <a:solidFill>
                  <a:schemeClr val="tx2"/>
                </a:solidFill>
              </a:rPr>
              <a:t>2. Classes in </a:t>
            </a:r>
            <a:r>
              <a:rPr lang="pt-PT" dirty="0" err="1" smtClean="0">
                <a:solidFill>
                  <a:schemeClr val="tx2"/>
                </a:solidFill>
              </a:rPr>
              <a:t>the</a:t>
            </a:r>
            <a:r>
              <a:rPr lang="pt-PT" dirty="0" smtClean="0">
                <a:solidFill>
                  <a:schemeClr val="tx2"/>
                </a:solidFill>
              </a:rPr>
              <a:t> U.S. </a:t>
            </a:r>
            <a:r>
              <a:rPr lang="pt-PT" dirty="0" err="1" smtClean="0">
                <a:solidFill>
                  <a:schemeClr val="tx2"/>
                </a:solidFill>
              </a:rPr>
              <a:t>today</a:t>
            </a:r>
            <a:endParaRPr lang="pt-PT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 smtClean="0"/>
              <a:t>1. Upper </a:t>
            </a:r>
            <a:r>
              <a:rPr lang="en-AU" b="1" dirty="0"/>
              <a:t>Class – </a:t>
            </a:r>
            <a:r>
              <a:rPr lang="en-AU" b="1" dirty="0" smtClean="0"/>
              <a:t>Elite  </a:t>
            </a:r>
            <a:r>
              <a:rPr lang="en-AU" dirty="0" smtClean="0"/>
              <a:t>(&gt; $200,000)</a:t>
            </a:r>
          </a:p>
          <a:p>
            <a:r>
              <a:rPr lang="pt-PT" dirty="0" err="1" smtClean="0"/>
              <a:t>Upper-upper</a:t>
            </a:r>
            <a:r>
              <a:rPr lang="pt-PT" dirty="0" smtClean="0"/>
              <a:t> </a:t>
            </a:r>
            <a:r>
              <a:rPr lang="pt-PT" dirty="0" err="1" smtClean="0"/>
              <a:t>class</a:t>
            </a:r>
            <a:r>
              <a:rPr lang="pt-PT" dirty="0" smtClean="0"/>
              <a:t> (</a:t>
            </a:r>
            <a:r>
              <a:rPr lang="pt-PT" dirty="0" err="1" smtClean="0"/>
              <a:t>old-rich</a:t>
            </a:r>
            <a:r>
              <a:rPr lang="pt-PT" dirty="0" smtClean="0"/>
              <a:t>)</a:t>
            </a:r>
          </a:p>
          <a:p>
            <a:r>
              <a:rPr lang="pt-PT" dirty="0" err="1" smtClean="0"/>
              <a:t>Upper-lower</a:t>
            </a:r>
            <a:r>
              <a:rPr lang="pt-PT" dirty="0" smtClean="0"/>
              <a:t> </a:t>
            </a:r>
            <a:r>
              <a:rPr lang="pt-PT" dirty="0" err="1" smtClean="0"/>
              <a:t>class</a:t>
            </a:r>
            <a:r>
              <a:rPr lang="pt-PT" dirty="0" smtClean="0"/>
              <a:t> (</a:t>
            </a:r>
            <a:r>
              <a:rPr lang="pt-PT" dirty="0" err="1" smtClean="0"/>
              <a:t>new-rich</a:t>
            </a:r>
            <a:r>
              <a:rPr lang="pt-PT" dirty="0" smtClean="0"/>
              <a:t>)</a:t>
            </a:r>
          </a:p>
          <a:p>
            <a:pPr marL="0" indent="0">
              <a:buNone/>
            </a:pPr>
            <a:endParaRPr lang="pt-PT" dirty="0"/>
          </a:p>
          <a:p>
            <a:pPr marL="0" lvl="0" indent="0">
              <a:buNone/>
            </a:pPr>
            <a:r>
              <a:rPr lang="en-AU" b="1" dirty="0" smtClean="0"/>
              <a:t>2. Middle Class</a:t>
            </a:r>
            <a:endParaRPr lang="pt-PT" dirty="0" smtClean="0"/>
          </a:p>
          <a:p>
            <a:r>
              <a:rPr lang="en-AU" dirty="0" smtClean="0"/>
              <a:t>Upper middle class (</a:t>
            </a:r>
            <a:r>
              <a:rPr lang="en-US" dirty="0"/>
              <a:t>$112,500 to $</a:t>
            </a:r>
            <a:r>
              <a:rPr lang="en-US" dirty="0" smtClean="0"/>
              <a:t>200,000)</a:t>
            </a:r>
          </a:p>
          <a:p>
            <a:r>
              <a:rPr lang="pt-PT" dirty="0" err="1" smtClean="0"/>
              <a:t>Lower</a:t>
            </a:r>
            <a:r>
              <a:rPr lang="pt-PT" dirty="0" smtClean="0"/>
              <a:t> </a:t>
            </a:r>
            <a:r>
              <a:rPr lang="pt-PT" dirty="0" err="1" smtClean="0"/>
              <a:t>middle</a:t>
            </a:r>
            <a:r>
              <a:rPr lang="pt-PT" dirty="0" smtClean="0"/>
              <a:t> </a:t>
            </a:r>
            <a:r>
              <a:rPr lang="pt-PT" dirty="0" err="1" smtClean="0"/>
              <a:t>class</a:t>
            </a:r>
            <a:r>
              <a:rPr lang="pt-PT" dirty="0" smtClean="0"/>
              <a:t> (</a:t>
            </a:r>
            <a:r>
              <a:rPr lang="pt-PT" dirty="0" err="1" smtClean="0"/>
              <a:t>around</a:t>
            </a:r>
            <a:r>
              <a:rPr lang="pt-PT" dirty="0" smtClean="0"/>
              <a:t> $60,000)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1712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PT" dirty="0">
                <a:solidFill>
                  <a:schemeClr val="tx2"/>
                </a:solidFill>
              </a:rPr>
              <a:t>2. Classes in </a:t>
            </a:r>
            <a:r>
              <a:rPr lang="pt-PT" dirty="0" err="1">
                <a:solidFill>
                  <a:schemeClr val="tx2"/>
                </a:solidFill>
              </a:rPr>
              <a:t>the</a:t>
            </a:r>
            <a:r>
              <a:rPr lang="pt-PT" dirty="0">
                <a:solidFill>
                  <a:schemeClr val="tx2"/>
                </a:solidFill>
              </a:rPr>
              <a:t> U.S. </a:t>
            </a:r>
            <a:r>
              <a:rPr lang="pt-PT" dirty="0" err="1">
                <a:solidFill>
                  <a:schemeClr val="tx2"/>
                </a:solidFill>
              </a:rPr>
              <a:t>today</a:t>
            </a:r>
            <a:endParaRPr lang="pt-PT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AU" b="1" dirty="0" smtClean="0"/>
              <a:t>3. Working Class </a:t>
            </a:r>
            <a:r>
              <a:rPr lang="en-US" dirty="0" smtClean="0"/>
              <a:t>($</a:t>
            </a:r>
            <a:r>
              <a:rPr lang="en-US" dirty="0"/>
              <a:t>27,000 </a:t>
            </a:r>
            <a:r>
              <a:rPr lang="en-US" dirty="0" smtClean="0"/>
              <a:t>to </a:t>
            </a:r>
            <a:r>
              <a:rPr lang="en-US" dirty="0"/>
              <a:t>$</a:t>
            </a:r>
            <a:r>
              <a:rPr lang="en-US" dirty="0" smtClean="0"/>
              <a:t>48,000) </a:t>
            </a:r>
          </a:p>
          <a:p>
            <a:pPr marL="0" lvl="0" indent="0">
              <a:buNone/>
            </a:pPr>
            <a:r>
              <a:rPr lang="en-US" dirty="0" smtClean="0"/>
              <a:t>    blue-collar workers</a:t>
            </a:r>
          </a:p>
          <a:p>
            <a:pPr marL="0" lvl="0" indent="0">
              <a:buNone/>
            </a:pPr>
            <a:endParaRPr lang="pt-PT" dirty="0" smtClean="0"/>
          </a:p>
          <a:p>
            <a:pPr marL="0" lvl="0" indent="0">
              <a:buNone/>
            </a:pPr>
            <a:r>
              <a:rPr lang="en-AU" b="1" dirty="0" smtClean="0"/>
              <a:t>4. Lower Class </a:t>
            </a:r>
            <a:r>
              <a:rPr lang="en-AU" dirty="0" smtClean="0"/>
              <a:t>(&lt; $27,000)</a:t>
            </a:r>
          </a:p>
          <a:p>
            <a:pPr marL="0" lvl="0" indent="0">
              <a:buNone/>
            </a:pPr>
            <a:r>
              <a:rPr lang="en-US" dirty="0" smtClean="0"/>
              <a:t>    wages </a:t>
            </a:r>
            <a:r>
              <a:rPr lang="en-US" dirty="0"/>
              <a:t>below the poverty line </a:t>
            </a:r>
            <a:endParaRPr lang="en-AU" dirty="0"/>
          </a:p>
          <a:p>
            <a:pPr marL="0" lvl="0" indent="0">
              <a:buNone/>
            </a:pPr>
            <a:r>
              <a:rPr lang="pt-PT" dirty="0" smtClean="0">
                <a:sym typeface="Wingdings" panose="05000000000000000000" pitchFamily="2" charset="2"/>
              </a:rPr>
              <a:t>     </a:t>
            </a:r>
            <a:r>
              <a:rPr lang="pt-PT" dirty="0" err="1" smtClean="0">
                <a:sym typeface="Wingdings" panose="05000000000000000000" pitchFamily="2" charset="2"/>
              </a:rPr>
              <a:t>lack</a:t>
            </a:r>
            <a:r>
              <a:rPr lang="pt-PT" dirty="0" smtClean="0">
                <a:sym typeface="Wingdings" panose="05000000000000000000" pitchFamily="2" charset="2"/>
              </a:rPr>
              <a:t> </a:t>
            </a:r>
            <a:r>
              <a:rPr lang="pt-PT" dirty="0" err="1" smtClean="0">
                <a:sym typeface="Wingdings" panose="05000000000000000000" pitchFamily="2" charset="2"/>
              </a:rPr>
              <a:t>of</a:t>
            </a:r>
            <a:r>
              <a:rPr lang="pt-PT" dirty="0" smtClean="0">
                <a:sym typeface="Wingdings" panose="05000000000000000000" pitchFamily="2" charset="2"/>
              </a:rPr>
              <a:t> financial </a:t>
            </a:r>
            <a:r>
              <a:rPr lang="pt-PT" dirty="0" err="1" smtClean="0">
                <a:sym typeface="Wingdings" panose="05000000000000000000" pitchFamily="2" charset="2"/>
              </a:rPr>
              <a:t>security</a:t>
            </a:r>
            <a:r>
              <a:rPr lang="pt-PT" dirty="0" smtClean="0">
                <a:sym typeface="Wingdings" panose="05000000000000000000" pitchFamily="2" charset="2"/>
              </a:rPr>
              <a:t> </a:t>
            </a:r>
          </a:p>
          <a:p>
            <a:pPr marL="0" lvl="0" indent="0">
              <a:buNone/>
            </a:pPr>
            <a:endParaRPr lang="pt-PT" dirty="0">
              <a:sym typeface="Wingdings" panose="05000000000000000000" pitchFamily="2" charset="2"/>
            </a:endParaRPr>
          </a:p>
          <a:p>
            <a:pPr marL="0" lvl="0" indent="0">
              <a:buNone/>
            </a:pPr>
            <a:r>
              <a:rPr lang="pt-PT" dirty="0" smtClean="0">
                <a:sym typeface="Wingdings" panose="05000000000000000000" pitchFamily="2" charset="2"/>
              </a:rPr>
              <a:t>Similar </a:t>
            </a:r>
            <a:r>
              <a:rPr lang="pt-PT" dirty="0" err="1" smtClean="0">
                <a:sym typeface="Wingdings" panose="05000000000000000000" pitchFamily="2" charset="2"/>
              </a:rPr>
              <a:t>class</a:t>
            </a:r>
            <a:r>
              <a:rPr lang="pt-PT" dirty="0" smtClean="0">
                <a:sym typeface="Wingdings" panose="05000000000000000000" pitchFamily="2" charset="2"/>
              </a:rPr>
              <a:t> </a:t>
            </a:r>
            <a:r>
              <a:rPr lang="pt-PT" dirty="0" err="1" smtClean="0">
                <a:sym typeface="Wingdings" panose="05000000000000000000" pitchFamily="2" charset="2"/>
              </a:rPr>
              <a:t>systems</a:t>
            </a:r>
            <a:r>
              <a:rPr lang="pt-PT" dirty="0" smtClean="0">
                <a:sym typeface="Wingdings" panose="05000000000000000000" pitchFamily="2" charset="2"/>
              </a:rPr>
              <a:t> in Western </a:t>
            </a:r>
            <a:r>
              <a:rPr lang="pt-PT" dirty="0" err="1" smtClean="0">
                <a:sym typeface="Wingdings" panose="05000000000000000000" pitchFamily="2" charset="2"/>
              </a:rPr>
              <a:t>Europe</a:t>
            </a:r>
            <a:r>
              <a:rPr lang="pt-PT" dirty="0" smtClean="0">
                <a:sym typeface="Wingdings" panose="05000000000000000000" pitchFamily="2" charset="2"/>
              </a:rPr>
              <a:t> </a:t>
            </a:r>
            <a:r>
              <a:rPr lang="pt-PT" dirty="0" err="1" smtClean="0">
                <a:sym typeface="Wingdings" panose="05000000000000000000" pitchFamily="2" charset="2"/>
              </a:rPr>
              <a:t>and</a:t>
            </a:r>
            <a:r>
              <a:rPr lang="pt-PT" dirty="0" smtClean="0">
                <a:sym typeface="Wingdings" panose="05000000000000000000" pitchFamily="2" charset="2"/>
              </a:rPr>
              <a:t> </a:t>
            </a:r>
            <a:r>
              <a:rPr lang="pt-PT" dirty="0" err="1" smtClean="0">
                <a:sym typeface="Wingdings" panose="05000000000000000000" pitchFamily="2" charset="2"/>
              </a:rPr>
              <a:t>Japan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9384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AU" dirty="0" smtClean="0">
                <a:solidFill>
                  <a:schemeClr val="tx2"/>
                </a:solidFill>
              </a:rPr>
              <a:t>2. Reasons for classification</a:t>
            </a:r>
            <a:endParaRPr lang="pt-PT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AU" dirty="0"/>
              <a:t>Differences in… </a:t>
            </a:r>
          </a:p>
          <a:p>
            <a:pPr lvl="0"/>
            <a:r>
              <a:rPr lang="pt-PT" dirty="0" err="1" smtClean="0"/>
              <a:t>Income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wealth</a:t>
            </a:r>
            <a:endParaRPr lang="pt-PT" dirty="0" smtClean="0"/>
          </a:p>
          <a:p>
            <a:pPr lvl="0"/>
            <a:r>
              <a:rPr lang="en-US" dirty="0"/>
              <a:t>A</a:t>
            </a:r>
            <a:r>
              <a:rPr lang="en-US" dirty="0" smtClean="0"/>
              <a:t>ncestry</a:t>
            </a:r>
            <a:endParaRPr lang="pt-PT" dirty="0"/>
          </a:p>
          <a:p>
            <a:pPr lvl="0"/>
            <a:r>
              <a:rPr lang="en-AU" dirty="0"/>
              <a:t>E</a:t>
            </a:r>
            <a:r>
              <a:rPr lang="en-AU" dirty="0" smtClean="0"/>
              <a:t>ducation </a:t>
            </a:r>
            <a:r>
              <a:rPr lang="en-AU" dirty="0"/>
              <a:t>system </a:t>
            </a:r>
            <a:endParaRPr lang="en-AU" dirty="0" smtClean="0"/>
          </a:p>
          <a:p>
            <a:pPr lvl="0"/>
            <a:r>
              <a:rPr lang="pt-PT" dirty="0" err="1" smtClean="0"/>
              <a:t>Authority</a:t>
            </a:r>
            <a:r>
              <a:rPr lang="pt-PT" dirty="0" smtClean="0"/>
              <a:t> </a:t>
            </a:r>
            <a:r>
              <a:rPr lang="pt-PT" dirty="0" err="1"/>
              <a:t>levels</a:t>
            </a:r>
            <a:endParaRPr lang="pt-PT" dirty="0"/>
          </a:p>
          <a:p>
            <a:r>
              <a:rPr lang="pt-PT" dirty="0" err="1"/>
              <a:t>H</a:t>
            </a:r>
            <a:r>
              <a:rPr lang="pt-PT" dirty="0" err="1" smtClean="0"/>
              <a:t>ousing</a:t>
            </a:r>
            <a:r>
              <a:rPr lang="pt-PT" dirty="0" smtClean="0"/>
              <a:t> </a:t>
            </a:r>
            <a:r>
              <a:rPr lang="pt-PT" dirty="0" err="1"/>
              <a:t>situations</a:t>
            </a:r>
            <a:r>
              <a:rPr lang="pt-PT" dirty="0"/>
              <a:t> </a:t>
            </a:r>
            <a:endParaRPr lang="pt-PT" dirty="0" smtClean="0"/>
          </a:p>
          <a:p>
            <a:r>
              <a:rPr lang="en-US" dirty="0"/>
              <a:t>R</a:t>
            </a:r>
            <a:r>
              <a:rPr lang="en-US" dirty="0" smtClean="0"/>
              <a:t>ace and </a:t>
            </a:r>
            <a:r>
              <a:rPr lang="en-US" dirty="0"/>
              <a:t>ethnicity</a:t>
            </a:r>
            <a:endParaRPr lang="pt-PT" dirty="0"/>
          </a:p>
          <a:p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51230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PT" dirty="0" smtClean="0">
                <a:solidFill>
                  <a:schemeClr val="tx2"/>
                </a:solidFill>
              </a:rPr>
              <a:t>3. </a:t>
            </a:r>
            <a:r>
              <a:rPr lang="pt-PT" dirty="0" err="1" smtClean="0">
                <a:solidFill>
                  <a:schemeClr val="tx2"/>
                </a:solidFill>
              </a:rPr>
              <a:t>Influences</a:t>
            </a:r>
            <a:r>
              <a:rPr lang="pt-PT" dirty="0" smtClean="0">
                <a:solidFill>
                  <a:schemeClr val="tx2"/>
                </a:solidFill>
              </a:rPr>
              <a:t> </a:t>
            </a:r>
            <a:r>
              <a:rPr lang="pt-PT" dirty="0" err="1" smtClean="0">
                <a:solidFill>
                  <a:schemeClr val="tx2"/>
                </a:solidFill>
              </a:rPr>
              <a:t>of</a:t>
            </a:r>
            <a:r>
              <a:rPr lang="pt-PT" dirty="0" smtClean="0">
                <a:solidFill>
                  <a:schemeClr val="tx2"/>
                </a:solidFill>
              </a:rPr>
              <a:t> classes in </a:t>
            </a:r>
            <a:r>
              <a:rPr lang="pt-PT" dirty="0" err="1" smtClean="0">
                <a:solidFill>
                  <a:schemeClr val="tx2"/>
                </a:solidFill>
              </a:rPr>
              <a:t>society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</a:t>
            </a:r>
            <a:endParaRPr lang="pt-PT" dirty="0"/>
          </a:p>
          <a:p>
            <a:r>
              <a:rPr lang="en-US" dirty="0" smtClean="0"/>
              <a:t>Values </a:t>
            </a:r>
            <a:r>
              <a:rPr lang="en-US" dirty="0"/>
              <a:t>and Attitudes</a:t>
            </a:r>
            <a:endParaRPr lang="pt-PT" dirty="0"/>
          </a:p>
          <a:p>
            <a:r>
              <a:rPr lang="en-US" dirty="0" smtClean="0"/>
              <a:t>Politics</a:t>
            </a:r>
            <a:endParaRPr lang="pt-PT" dirty="0"/>
          </a:p>
          <a:p>
            <a:r>
              <a:rPr lang="en-US" dirty="0" smtClean="0"/>
              <a:t>Family </a:t>
            </a:r>
            <a:r>
              <a:rPr lang="en-US" dirty="0"/>
              <a:t>and </a:t>
            </a:r>
            <a:r>
              <a:rPr lang="en-US" dirty="0" smtClean="0"/>
              <a:t>Gender</a:t>
            </a:r>
          </a:p>
          <a:p>
            <a:endParaRPr lang="pt-PT" dirty="0"/>
          </a:p>
          <a:p>
            <a:endParaRPr lang="pt-PT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backgroundMark x1="21173" y1="14024" x2="21173" y2="14024"/>
                        <a14:backgroundMark x1="33225" y1="14024" x2="33225" y2="14024"/>
                        <a14:backgroundMark x1="28013" y1="20122" x2="28013" y2="20122"/>
                        <a14:backgroundMark x1="8143" y1="12805" x2="8143" y2="12805"/>
                        <a14:backgroundMark x1="89251" y1="78659" x2="89251" y2="78659"/>
                        <a14:backgroundMark x1="75244" y1="78659" x2="75244" y2="78659"/>
                        <a14:backgroundMark x1="77524" y1="89024" x2="77524" y2="89024"/>
                        <a14:backgroundMark x1="92508" y1="90854" x2="92508" y2="90854"/>
                        <a14:backgroundMark x1="79805" y1="10976" x2="79805" y2="10976"/>
                        <a14:backgroundMark x1="94137" y1="10976" x2="94137" y2="10976"/>
                        <a14:backgroundMark x1="87948" y1="19512" x2="87948" y2="19512"/>
                        <a14:backgroundMark x1="86645" y1="4268" x2="86645" y2="42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683" y="3645024"/>
            <a:ext cx="4787012" cy="25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854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5896</TotalTime>
  <Words>730</Words>
  <Application>Microsoft Office PowerPoint</Application>
  <PresentationFormat>On-screen Show (4:3)</PresentationFormat>
  <Paragraphs>158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Wingdings</vt:lpstr>
      <vt:lpstr>Office Theme</vt:lpstr>
      <vt:lpstr>Inequality, mobility and classes</vt:lpstr>
      <vt:lpstr>Inequality</vt:lpstr>
      <vt:lpstr>1. Definition of classes</vt:lpstr>
      <vt:lpstr>2. Classes in the past centuries</vt:lpstr>
      <vt:lpstr>2. Classes in today’s societies</vt:lpstr>
      <vt:lpstr>2. Classes in the U.S. today</vt:lpstr>
      <vt:lpstr>2. Classes in the U.S. today</vt:lpstr>
      <vt:lpstr>2. Reasons for classification</vt:lpstr>
      <vt:lpstr>3. Influences of classes in society</vt:lpstr>
      <vt:lpstr>4. Definition of castes</vt:lpstr>
      <vt:lpstr>5. Castes in the past and today</vt:lpstr>
      <vt:lpstr>5. Castes in the past and today</vt:lpstr>
      <vt:lpstr>5. Castes in the past and today</vt:lpstr>
      <vt:lpstr>Mobility</vt:lpstr>
      <vt:lpstr>Social mobility</vt:lpstr>
      <vt:lpstr>1. Two directions of social mobility</vt:lpstr>
      <vt:lpstr>1. Horizontal mobility</vt:lpstr>
      <vt:lpstr>2. Vertical mobility</vt:lpstr>
      <vt:lpstr>2.1 Intragenerational mobility</vt:lpstr>
      <vt:lpstr>2.2 Intergenerational mobility</vt:lpstr>
      <vt:lpstr>3. Intergenerational mobility data</vt:lpstr>
      <vt:lpstr>3.1 Open society</vt:lpstr>
      <vt:lpstr>3.2 Social reproduction theory</vt:lpstr>
      <vt:lpstr>3.3 Chosen data</vt:lpstr>
      <vt:lpstr>Graduation</vt:lpstr>
      <vt:lpstr>Jobs</vt:lpstr>
      <vt:lpstr>Qualifications of mothers</vt:lpstr>
      <vt:lpstr>Aspirations</vt:lpstr>
      <vt:lpstr>Achievement</vt:lpstr>
      <vt:lpstr>Curiosity</vt:lpstr>
      <vt:lpstr>Social mobility:  US   vs.   Scandinavia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3</dc:title>
  <dc:creator>JULIA MAIWALD</dc:creator>
  <cp:lastModifiedBy>Rafael Jorge Duarte Marques</cp:lastModifiedBy>
  <cp:revision>40</cp:revision>
  <dcterms:created xsi:type="dcterms:W3CDTF">2013-11-04T12:35:54Z</dcterms:created>
  <dcterms:modified xsi:type="dcterms:W3CDTF">2015-11-27T13:15:50Z</dcterms:modified>
</cp:coreProperties>
</file>